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1" r:id="rId4"/>
    <p:sldId id="261" r:id="rId5"/>
    <p:sldId id="273" r:id="rId6"/>
    <p:sldId id="259" r:id="rId7"/>
    <p:sldId id="260" r:id="rId8"/>
    <p:sldId id="262" r:id="rId9"/>
    <p:sldId id="269" r:id="rId10"/>
    <p:sldId id="270" r:id="rId11"/>
    <p:sldId id="264" r:id="rId12"/>
    <p:sldId id="268" r:id="rId13"/>
    <p:sldId id="266" r:id="rId14"/>
    <p:sldId id="293" r:id="rId15"/>
    <p:sldId id="280" r:id="rId16"/>
    <p:sldId id="276" r:id="rId17"/>
    <p:sldId id="274" r:id="rId18"/>
    <p:sldId id="283" r:id="rId19"/>
    <p:sldId id="281" r:id="rId20"/>
    <p:sldId id="284" r:id="rId21"/>
    <p:sldId id="285" r:id="rId22"/>
    <p:sldId id="290" r:id="rId23"/>
    <p:sldId id="286" r:id="rId24"/>
    <p:sldId id="272" r:id="rId25"/>
    <p:sldId id="287" r:id="rId26"/>
    <p:sldId id="275" r:id="rId27"/>
    <p:sldId id="292" r:id="rId28"/>
    <p:sldId id="265" r:id="rId29"/>
    <p:sldId id="282" r:id="rId30"/>
    <p:sldId id="277" r:id="rId31"/>
    <p:sldId id="278" r:id="rId32"/>
    <p:sldId id="279" r:id="rId33"/>
    <p:sldId id="291" r:id="rId34"/>
    <p:sldId id="289" r:id="rId35"/>
    <p:sldId id="267" r:id="rId36"/>
    <p:sldId id="294"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64" y="-8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84258B-4E71-46ED-ACB7-4AD4881DB618}" type="datetimeFigureOut">
              <a:rPr lang="en-GB" smtClean="0"/>
              <a:t>30/06/2014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48AAC0-3F68-4026-B47B-AE1FE3A5BEE9}" type="slidenum">
              <a:rPr lang="en-GB" smtClean="0"/>
              <a:t>‹#›</a:t>
            </a:fld>
            <a:endParaRPr lang="en-GB" dirty="0"/>
          </a:p>
        </p:txBody>
      </p:sp>
      <p:pic>
        <p:nvPicPr>
          <p:cNvPr id="7" name="Picture 6" descr="Z:\Administration\Logos\University of York\University of York logo black.tiff"/>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309320"/>
            <a:ext cx="2555875" cy="395605"/>
          </a:xfrm>
          <a:prstGeom prst="rect">
            <a:avLst/>
          </a:prstGeom>
          <a:noFill/>
          <a:ln>
            <a:noFill/>
          </a:ln>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239" y="6021288"/>
            <a:ext cx="17748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06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84258B-4E71-46ED-ACB7-4AD4881DB618}" type="datetimeFigureOut">
              <a:rPr lang="en-GB" smtClean="0"/>
              <a:t>30/06/2014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48AAC0-3F68-4026-B47B-AE1FE3A5BEE9}" type="slidenum">
              <a:rPr lang="en-GB" smtClean="0"/>
              <a:t>‹#›</a:t>
            </a:fld>
            <a:endParaRPr lang="en-GB" dirty="0"/>
          </a:p>
        </p:txBody>
      </p:sp>
    </p:spTree>
    <p:extLst>
      <p:ext uri="{BB962C8B-B14F-4D97-AF65-F5344CB8AC3E}">
        <p14:creationId xmlns:p14="http://schemas.microsoft.com/office/powerpoint/2010/main" val="36895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84258B-4E71-46ED-ACB7-4AD4881DB618}" type="datetimeFigureOut">
              <a:rPr lang="en-GB" smtClean="0"/>
              <a:t>30/06/2014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48AAC0-3F68-4026-B47B-AE1FE3A5BEE9}" type="slidenum">
              <a:rPr lang="en-GB" smtClean="0"/>
              <a:t>‹#›</a:t>
            </a:fld>
            <a:endParaRPr lang="en-GB" dirty="0"/>
          </a:p>
        </p:txBody>
      </p:sp>
    </p:spTree>
    <p:extLst>
      <p:ext uri="{BB962C8B-B14F-4D97-AF65-F5344CB8AC3E}">
        <p14:creationId xmlns:p14="http://schemas.microsoft.com/office/powerpoint/2010/main" val="409645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84258B-4E71-46ED-ACB7-4AD4881DB618}" type="datetimeFigureOut">
              <a:rPr lang="en-GB" smtClean="0"/>
              <a:t>30/06/2014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48AAC0-3F68-4026-B47B-AE1FE3A5BEE9}" type="slidenum">
              <a:rPr lang="en-GB" smtClean="0"/>
              <a:t>‹#›</a:t>
            </a:fld>
            <a:endParaRPr lang="en-GB" dirty="0"/>
          </a:p>
        </p:txBody>
      </p:sp>
    </p:spTree>
    <p:extLst>
      <p:ext uri="{BB962C8B-B14F-4D97-AF65-F5344CB8AC3E}">
        <p14:creationId xmlns:p14="http://schemas.microsoft.com/office/powerpoint/2010/main" val="133076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84258B-4E71-46ED-ACB7-4AD4881DB618}" type="datetimeFigureOut">
              <a:rPr lang="en-GB" smtClean="0"/>
              <a:t>30/06/2014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48AAC0-3F68-4026-B47B-AE1FE3A5BEE9}" type="slidenum">
              <a:rPr lang="en-GB" smtClean="0"/>
              <a:t>‹#›</a:t>
            </a:fld>
            <a:endParaRPr lang="en-GB" dirty="0"/>
          </a:p>
        </p:txBody>
      </p:sp>
    </p:spTree>
    <p:extLst>
      <p:ext uri="{BB962C8B-B14F-4D97-AF65-F5344CB8AC3E}">
        <p14:creationId xmlns:p14="http://schemas.microsoft.com/office/powerpoint/2010/main" val="327044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84258B-4E71-46ED-ACB7-4AD4881DB618}" type="datetimeFigureOut">
              <a:rPr lang="en-GB" smtClean="0"/>
              <a:t>30/06/2014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48AAC0-3F68-4026-B47B-AE1FE3A5BEE9}" type="slidenum">
              <a:rPr lang="en-GB" smtClean="0"/>
              <a:t>‹#›</a:t>
            </a:fld>
            <a:endParaRPr lang="en-GB" dirty="0"/>
          </a:p>
        </p:txBody>
      </p:sp>
    </p:spTree>
    <p:extLst>
      <p:ext uri="{BB962C8B-B14F-4D97-AF65-F5344CB8AC3E}">
        <p14:creationId xmlns:p14="http://schemas.microsoft.com/office/powerpoint/2010/main" val="79526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84258B-4E71-46ED-ACB7-4AD4881DB618}" type="datetimeFigureOut">
              <a:rPr lang="en-GB" smtClean="0"/>
              <a:t>30/06/2014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248AAC0-3F68-4026-B47B-AE1FE3A5BEE9}" type="slidenum">
              <a:rPr lang="en-GB" smtClean="0"/>
              <a:t>‹#›</a:t>
            </a:fld>
            <a:endParaRPr lang="en-GB" dirty="0"/>
          </a:p>
        </p:txBody>
      </p:sp>
    </p:spTree>
    <p:extLst>
      <p:ext uri="{BB962C8B-B14F-4D97-AF65-F5344CB8AC3E}">
        <p14:creationId xmlns:p14="http://schemas.microsoft.com/office/powerpoint/2010/main" val="321111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84258B-4E71-46ED-ACB7-4AD4881DB618}" type="datetimeFigureOut">
              <a:rPr lang="en-GB" smtClean="0"/>
              <a:t>30/06/2014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248AAC0-3F68-4026-B47B-AE1FE3A5BEE9}" type="slidenum">
              <a:rPr lang="en-GB" smtClean="0"/>
              <a:t>‹#›</a:t>
            </a:fld>
            <a:endParaRPr lang="en-GB" dirty="0"/>
          </a:p>
        </p:txBody>
      </p:sp>
    </p:spTree>
    <p:extLst>
      <p:ext uri="{BB962C8B-B14F-4D97-AF65-F5344CB8AC3E}">
        <p14:creationId xmlns:p14="http://schemas.microsoft.com/office/powerpoint/2010/main" val="167809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4258B-4E71-46ED-ACB7-4AD4881DB618}" type="datetimeFigureOut">
              <a:rPr lang="en-GB" smtClean="0"/>
              <a:t>30/06/2014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248AAC0-3F68-4026-B47B-AE1FE3A5BEE9}" type="slidenum">
              <a:rPr lang="en-GB" smtClean="0"/>
              <a:t>‹#›</a:t>
            </a:fld>
            <a:endParaRPr lang="en-GB" dirty="0"/>
          </a:p>
        </p:txBody>
      </p:sp>
    </p:spTree>
    <p:extLst>
      <p:ext uri="{BB962C8B-B14F-4D97-AF65-F5344CB8AC3E}">
        <p14:creationId xmlns:p14="http://schemas.microsoft.com/office/powerpoint/2010/main" val="150503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4258B-4E71-46ED-ACB7-4AD4881DB618}" type="datetimeFigureOut">
              <a:rPr lang="en-GB" smtClean="0"/>
              <a:t>30/06/2014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48AAC0-3F68-4026-B47B-AE1FE3A5BEE9}" type="slidenum">
              <a:rPr lang="en-GB" smtClean="0"/>
              <a:t>‹#›</a:t>
            </a:fld>
            <a:endParaRPr lang="en-GB" dirty="0"/>
          </a:p>
        </p:txBody>
      </p:sp>
    </p:spTree>
    <p:extLst>
      <p:ext uri="{BB962C8B-B14F-4D97-AF65-F5344CB8AC3E}">
        <p14:creationId xmlns:p14="http://schemas.microsoft.com/office/powerpoint/2010/main" val="361454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4258B-4E71-46ED-ACB7-4AD4881DB618}" type="datetimeFigureOut">
              <a:rPr lang="en-GB" smtClean="0"/>
              <a:t>30/06/2014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248AAC0-3F68-4026-B47B-AE1FE3A5BEE9}" type="slidenum">
              <a:rPr lang="en-GB" smtClean="0"/>
              <a:t>‹#›</a:t>
            </a:fld>
            <a:endParaRPr lang="en-GB" dirty="0"/>
          </a:p>
        </p:txBody>
      </p:sp>
    </p:spTree>
    <p:extLst>
      <p:ext uri="{BB962C8B-B14F-4D97-AF65-F5344CB8AC3E}">
        <p14:creationId xmlns:p14="http://schemas.microsoft.com/office/powerpoint/2010/main" val="197438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4258B-4E71-46ED-ACB7-4AD4881DB618}" type="datetimeFigureOut">
              <a:rPr lang="en-GB" smtClean="0"/>
              <a:t>30/06/2014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8AAC0-3F68-4026-B47B-AE1FE3A5BEE9}" type="slidenum">
              <a:rPr lang="en-GB" smtClean="0"/>
              <a:t>‹#›</a:t>
            </a:fld>
            <a:endParaRPr lang="en-GB" dirty="0"/>
          </a:p>
        </p:txBody>
      </p:sp>
    </p:spTree>
    <p:extLst>
      <p:ext uri="{BB962C8B-B14F-4D97-AF65-F5344CB8AC3E}">
        <p14:creationId xmlns:p14="http://schemas.microsoft.com/office/powerpoint/2010/main" val="1641441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york.ac.uk/media/chp/documents/co-motion/Case%20for%20support.%20docx.pdf"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368151"/>
          </a:xfrm>
        </p:spPr>
        <p:txBody>
          <a:bodyPr>
            <a:noAutofit/>
          </a:bodyPr>
          <a:lstStyle/>
          <a:p>
            <a:r>
              <a:rPr lang="en-US" sz="2800" b="1" dirty="0" smtClean="0">
                <a:latin typeface="Palatino Linotype" pitchFamily="18" charset="0"/>
              </a:rPr>
              <a:t/>
            </a:r>
            <a:br>
              <a:rPr lang="en-US" sz="2800" b="1" dirty="0" smtClean="0">
                <a:latin typeface="Palatino Linotype" pitchFamily="18" charset="0"/>
              </a:rPr>
            </a:br>
            <a:r>
              <a:rPr lang="en-US" sz="2800" b="1" dirty="0" smtClean="0">
                <a:latin typeface="Palatino Linotype" pitchFamily="18" charset="0"/>
              </a:rPr>
              <a:t>HOW </a:t>
            </a:r>
            <a:r>
              <a:rPr lang="en-US" sz="2800" b="1" dirty="0">
                <a:latin typeface="Palatino Linotype" pitchFamily="18" charset="0"/>
              </a:rPr>
              <a:t>MUCH DOES WHERE YOU LIVE AFFECT WHERE YOU GO AND HOW YOU FEEL?</a:t>
            </a:r>
            <a:r>
              <a:rPr lang="en-US" sz="2800" dirty="0">
                <a:latin typeface="Palatino Linotype" pitchFamily="18" charset="0"/>
              </a:rPr>
              <a:t/>
            </a:r>
            <a:br>
              <a:rPr lang="en-US" sz="2800" dirty="0">
                <a:latin typeface="Palatino Linotype" pitchFamily="18" charset="0"/>
              </a:rPr>
            </a:br>
            <a:r>
              <a:rPr lang="en-US" sz="2800" b="1" dirty="0">
                <a:latin typeface="Palatino Linotype" pitchFamily="18" charset="0"/>
              </a:rPr>
              <a:t>A STUDY OF OLDER PEOPLE IN NORTHERN ENGLAND</a:t>
            </a:r>
            <a:endParaRPr lang="en-US" sz="2800" dirty="0">
              <a:latin typeface="Palatino Linotype" pitchFamily="18" charset="0"/>
            </a:endParaRPr>
          </a:p>
        </p:txBody>
      </p:sp>
      <p:sp>
        <p:nvSpPr>
          <p:cNvPr id="3" name="Subtitle 2"/>
          <p:cNvSpPr>
            <a:spLocks noGrp="1"/>
          </p:cNvSpPr>
          <p:nvPr>
            <p:ph type="subTitle" idx="1"/>
          </p:nvPr>
        </p:nvSpPr>
        <p:spPr>
          <a:xfrm>
            <a:off x="827584" y="2060848"/>
            <a:ext cx="7416824" cy="4104456"/>
          </a:xfrm>
        </p:spPr>
        <p:txBody>
          <a:bodyPr>
            <a:normAutofit fontScale="77500" lnSpcReduction="20000"/>
          </a:bodyPr>
          <a:lstStyle/>
          <a:p>
            <a:r>
              <a:rPr lang="en-US" b="1" dirty="0"/>
              <a:t> </a:t>
            </a:r>
            <a:endParaRPr lang="en-US" dirty="0"/>
          </a:p>
          <a:p>
            <a:endParaRPr lang="en-US" sz="2000" b="1" dirty="0" smtClean="0">
              <a:solidFill>
                <a:schemeClr val="tx1"/>
              </a:solidFill>
              <a:latin typeface="Palatino Linotype" pitchFamily="18" charset="0"/>
            </a:endParaRPr>
          </a:p>
          <a:p>
            <a:endParaRPr lang="en-US" sz="2000" b="1" dirty="0" smtClean="0">
              <a:solidFill>
                <a:schemeClr val="tx1"/>
              </a:solidFill>
              <a:latin typeface="Palatino Linotype" pitchFamily="18" charset="0"/>
            </a:endParaRPr>
          </a:p>
          <a:p>
            <a:endParaRPr lang="en-US" sz="2000" b="1" dirty="0" smtClean="0">
              <a:solidFill>
                <a:schemeClr val="tx1"/>
              </a:solidFill>
              <a:latin typeface="Palatino Linotype" pitchFamily="18" charset="0"/>
            </a:endParaRPr>
          </a:p>
          <a:p>
            <a:r>
              <a:rPr lang="en-US" sz="2000" b="1" dirty="0" smtClean="0">
                <a:solidFill>
                  <a:schemeClr val="tx1"/>
                </a:solidFill>
                <a:latin typeface="Palatino Linotype" pitchFamily="18" charset="0"/>
              </a:rPr>
              <a:t>‘</a:t>
            </a:r>
            <a:r>
              <a:rPr lang="en-US" sz="2600" b="1" dirty="0" smtClean="0">
                <a:solidFill>
                  <a:schemeClr val="tx1"/>
                </a:solidFill>
                <a:latin typeface="Palatino Linotype" pitchFamily="18" charset="0"/>
              </a:rPr>
              <a:t>WS-04 </a:t>
            </a:r>
            <a:r>
              <a:rPr lang="en-US" sz="2600" b="1" dirty="0">
                <a:solidFill>
                  <a:schemeClr val="tx1"/>
                </a:solidFill>
                <a:latin typeface="Palatino Linotype" pitchFamily="18" charset="0"/>
              </a:rPr>
              <a:t>Housing and living conditions of ageing populations’</a:t>
            </a:r>
            <a:endParaRPr lang="en-US" sz="2600" dirty="0">
              <a:solidFill>
                <a:schemeClr val="tx1"/>
              </a:solidFill>
              <a:latin typeface="Palatino Linotype" pitchFamily="18" charset="0"/>
            </a:endParaRPr>
          </a:p>
          <a:p>
            <a:r>
              <a:rPr lang="en-US" sz="2600" b="1" dirty="0">
                <a:solidFill>
                  <a:schemeClr val="tx1"/>
                </a:solidFill>
                <a:latin typeface="Palatino Linotype" pitchFamily="18" charset="0"/>
              </a:rPr>
              <a:t>ENHR 2014, Edinburgh, 2nd-4</a:t>
            </a:r>
            <a:r>
              <a:rPr lang="en-US" sz="2600" b="1" baseline="30000" dirty="0">
                <a:solidFill>
                  <a:schemeClr val="tx1"/>
                </a:solidFill>
                <a:latin typeface="Palatino Linotype" pitchFamily="18" charset="0"/>
              </a:rPr>
              <a:t>th</a:t>
            </a:r>
            <a:r>
              <a:rPr lang="en-US" sz="2600" b="1" dirty="0">
                <a:solidFill>
                  <a:schemeClr val="tx1"/>
                </a:solidFill>
                <a:latin typeface="Palatino Linotype" pitchFamily="18" charset="0"/>
              </a:rPr>
              <a:t> July</a:t>
            </a:r>
            <a:endParaRPr lang="en-US" sz="2600" dirty="0">
              <a:solidFill>
                <a:schemeClr val="tx1"/>
              </a:solidFill>
              <a:latin typeface="Palatino Linotype" pitchFamily="18" charset="0"/>
            </a:endParaRPr>
          </a:p>
          <a:p>
            <a:r>
              <a:rPr lang="en-US" sz="2600" b="1" dirty="0">
                <a:solidFill>
                  <a:schemeClr val="tx1"/>
                </a:solidFill>
                <a:latin typeface="Palatino Linotype" pitchFamily="18" charset="0"/>
              </a:rPr>
              <a:t>Delivered 3rd July</a:t>
            </a:r>
            <a:endParaRPr lang="en-US" sz="2600" dirty="0">
              <a:solidFill>
                <a:schemeClr val="tx1"/>
              </a:solidFill>
              <a:latin typeface="Palatino Linotype" pitchFamily="18" charset="0"/>
            </a:endParaRPr>
          </a:p>
          <a:p>
            <a:endParaRPr lang="en-GB" sz="2600" dirty="0" smtClean="0">
              <a:solidFill>
                <a:schemeClr val="tx1"/>
              </a:solidFill>
              <a:latin typeface="Palatino Linotype" pitchFamily="18" charset="0"/>
            </a:endParaRPr>
          </a:p>
          <a:p>
            <a:r>
              <a:rPr lang="en-GB" sz="2400" dirty="0" smtClean="0">
                <a:solidFill>
                  <a:schemeClr val="tx1"/>
                </a:solidFill>
                <a:latin typeface="Palatino Linotype" pitchFamily="18" charset="0"/>
              </a:rPr>
              <a:t>Rebecca Tunstall, Karen Croucher, Mark Bevan, David Swallow (University of York), Rose Gilroy (University of Newcastle), Moyra Riseborough (freelance)</a:t>
            </a:r>
          </a:p>
          <a:p>
            <a:endParaRPr lang="en-GB" sz="2400" dirty="0" smtClean="0">
              <a:solidFill>
                <a:schemeClr val="tx1"/>
              </a:solidFill>
              <a:latin typeface="Palatino Linotype" pitchFamily="18" charset="0"/>
            </a:endParaRPr>
          </a:p>
          <a:p>
            <a:r>
              <a:rPr lang="en-GB" sz="2400" dirty="0" smtClean="0">
                <a:solidFill>
                  <a:schemeClr val="tx1"/>
                </a:solidFill>
                <a:latin typeface="Palatino Linotype" pitchFamily="18" charset="0"/>
              </a:rPr>
              <a:t>Becky.tunstall@york.ac.uk</a:t>
            </a:r>
          </a:p>
          <a:p>
            <a:r>
              <a:rPr lang="en-GB" sz="2400" dirty="0" smtClean="0">
                <a:solidFill>
                  <a:schemeClr val="tx1"/>
                </a:solidFill>
                <a:latin typeface="Palatino Linotype" pitchFamily="18" charset="0"/>
              </a:rPr>
              <a:t>01904 321 474</a:t>
            </a:r>
            <a:endParaRPr lang="en-GB" sz="2400" dirty="0">
              <a:solidFill>
                <a:schemeClr val="tx1"/>
              </a:solidFill>
              <a:latin typeface="Palatino Linotype" pitchFamily="18" charset="0"/>
            </a:endParaRPr>
          </a:p>
        </p:txBody>
      </p:sp>
    </p:spTree>
    <p:extLst>
      <p:ext uri="{BB962C8B-B14F-4D97-AF65-F5344CB8AC3E}">
        <p14:creationId xmlns:p14="http://schemas.microsoft.com/office/powerpoint/2010/main" val="4039542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r>
              <a:rPr lang="en-US" sz="2800" b="1" dirty="0" smtClean="0">
                <a:latin typeface="Palatino Linotype" pitchFamily="18" charset="0"/>
              </a:rPr>
              <a:t>Concepts and measures used (2)</a:t>
            </a:r>
            <a:endParaRPr lang="en-US" sz="2800" dirty="0">
              <a:latin typeface="Palatino Linotype" pitchFamily="18" charset="0"/>
            </a:endParaRPr>
          </a:p>
        </p:txBody>
      </p:sp>
      <p:sp>
        <p:nvSpPr>
          <p:cNvPr id="3" name="Subtitle 2"/>
          <p:cNvSpPr>
            <a:spLocks noGrp="1"/>
          </p:cNvSpPr>
          <p:nvPr>
            <p:ph type="subTitle" idx="1"/>
          </p:nvPr>
        </p:nvSpPr>
        <p:spPr>
          <a:xfrm>
            <a:off x="827584" y="1628800"/>
            <a:ext cx="7416824" cy="4896544"/>
          </a:xfrm>
        </p:spPr>
        <p:txBody>
          <a:bodyPr>
            <a:normAutofit/>
          </a:bodyPr>
          <a:lstStyle/>
          <a:p>
            <a:pPr marR="0" lvl="0" algn="l">
              <a:spcBef>
                <a:spcPts val="0"/>
              </a:spcBef>
              <a:spcAft>
                <a:spcPts val="0"/>
              </a:spcAft>
            </a:pPr>
            <a:r>
              <a:rPr lang="en-US" sz="2000" b="1" dirty="0" smtClean="0">
                <a:solidFill>
                  <a:schemeClr val="tx1"/>
                </a:solidFill>
                <a:latin typeface="Palatino Linotype" pitchFamily="18" charset="0"/>
                <a:ea typeface="Times New Roman"/>
              </a:rPr>
              <a:t>‘Environments’</a:t>
            </a:r>
            <a:r>
              <a:rPr lang="en-US" sz="2000" b="1" dirty="0" smtClean="0">
                <a:solidFill>
                  <a:schemeClr val="tx1"/>
                </a:solidFill>
                <a:latin typeface="Palatino Linotype" pitchFamily="18" charset="0"/>
              </a:rPr>
              <a:t>:</a:t>
            </a:r>
          </a:p>
          <a:p>
            <a:pPr marR="0" lvl="0" algn="l">
              <a:spcBef>
                <a:spcPts val="0"/>
              </a:spcBef>
              <a:spcAft>
                <a:spcPts val="0"/>
              </a:spcAft>
            </a:pPr>
            <a:r>
              <a:rPr lang="en-US" sz="2000" dirty="0" smtClean="0">
                <a:solidFill>
                  <a:schemeClr val="tx1"/>
                </a:solidFill>
                <a:latin typeface="Palatino Linotype" pitchFamily="18" charset="0"/>
              </a:rPr>
              <a:t>1) Case study city</a:t>
            </a:r>
          </a:p>
          <a:p>
            <a:pPr marR="0" lvl="0" algn="l">
              <a:spcBef>
                <a:spcPts val="0"/>
              </a:spcBef>
              <a:spcAft>
                <a:spcPts val="0"/>
              </a:spcAft>
            </a:pPr>
            <a:r>
              <a:rPr lang="en-US" sz="2000" dirty="0" smtClean="0">
                <a:solidFill>
                  <a:schemeClr val="tx1"/>
                </a:solidFill>
                <a:latin typeface="Palatino Linotype" pitchFamily="18" charset="0"/>
              </a:rPr>
              <a:t>2) Neighbourhood</a:t>
            </a:r>
          </a:p>
          <a:p>
            <a:pPr marL="342900" marR="0" lvl="0" indent="-342900" algn="l">
              <a:spcBef>
                <a:spcPts val="0"/>
              </a:spcBef>
              <a:spcAft>
                <a:spcPts val="0"/>
              </a:spcAft>
              <a:buFont typeface="Arial" pitchFamily="34" charset="0"/>
              <a:buChar char="•"/>
            </a:pPr>
            <a:r>
              <a:rPr lang="en-US" sz="2000" dirty="0" smtClean="0">
                <a:solidFill>
                  <a:schemeClr val="tx1"/>
                </a:solidFill>
                <a:latin typeface="Palatino Linotype" pitchFamily="18" charset="0"/>
              </a:rPr>
              <a:t>Satisfaction with area</a:t>
            </a:r>
          </a:p>
          <a:p>
            <a:pPr marL="342900" marR="0" lvl="0" indent="-342900" algn="l">
              <a:spcBef>
                <a:spcPts val="0"/>
              </a:spcBef>
              <a:spcAft>
                <a:spcPts val="0"/>
              </a:spcAft>
              <a:buFont typeface="Arial" pitchFamily="34" charset="0"/>
              <a:buChar char="•"/>
            </a:pPr>
            <a:r>
              <a:rPr lang="en-US" sz="2000" dirty="0" smtClean="0">
                <a:solidFill>
                  <a:schemeClr val="tx1"/>
                </a:solidFill>
                <a:latin typeface="Palatino Linotype" pitchFamily="18" charset="0"/>
              </a:rPr>
              <a:t>Answers to OPQOL questions:</a:t>
            </a:r>
          </a:p>
          <a:p>
            <a:pPr marL="800100" lvl="1" indent="-342900" algn="l">
              <a:spcBef>
                <a:spcPts val="0"/>
              </a:spcBef>
              <a:buFont typeface="Arial" pitchFamily="34" charset="0"/>
              <a:buChar char="•"/>
            </a:pPr>
            <a:r>
              <a:rPr lang="en-US" sz="2000" dirty="0" smtClean="0">
                <a:solidFill>
                  <a:schemeClr val="tx1"/>
                </a:solidFill>
                <a:latin typeface="Palatino Linotype" pitchFamily="18" charset="0"/>
              </a:rPr>
              <a:t>‘</a:t>
            </a:r>
            <a:r>
              <a:rPr lang="en-US" sz="2000" i="1" dirty="0" smtClean="0">
                <a:solidFill>
                  <a:schemeClr val="tx1"/>
                </a:solidFill>
                <a:latin typeface="Palatino Linotype" pitchFamily="18" charset="0"/>
              </a:rPr>
              <a:t>I </a:t>
            </a:r>
            <a:r>
              <a:rPr lang="en-US" sz="2000" i="1" dirty="0">
                <a:solidFill>
                  <a:schemeClr val="tx1"/>
                </a:solidFill>
                <a:latin typeface="Palatino Linotype" pitchFamily="18" charset="0"/>
              </a:rPr>
              <a:t>feel safe where I live</a:t>
            </a:r>
            <a:r>
              <a:rPr lang="en-US" sz="2000" i="1" dirty="0" smtClean="0">
                <a:solidFill>
                  <a:schemeClr val="tx1"/>
                </a:solidFill>
                <a:latin typeface="Palatino Linotype" pitchFamily="18" charset="0"/>
              </a:rPr>
              <a:t>’</a:t>
            </a:r>
            <a:endParaRPr lang="en-US" sz="2000" dirty="0">
              <a:solidFill>
                <a:schemeClr val="tx1"/>
              </a:solidFill>
              <a:latin typeface="Palatino Linotype" pitchFamily="18" charset="0"/>
            </a:endParaRPr>
          </a:p>
          <a:p>
            <a:pPr marL="800100" lvl="1" indent="-342900" algn="l">
              <a:spcBef>
                <a:spcPts val="0"/>
              </a:spcBef>
              <a:buFont typeface="Arial" pitchFamily="34" charset="0"/>
              <a:buChar char="•"/>
            </a:pPr>
            <a:r>
              <a:rPr lang="en-US" sz="2000" i="1" dirty="0" smtClean="0">
                <a:solidFill>
                  <a:schemeClr val="tx1"/>
                </a:solidFill>
                <a:latin typeface="Palatino Linotype" pitchFamily="18" charset="0"/>
              </a:rPr>
              <a:t>‘</a:t>
            </a:r>
            <a:r>
              <a:rPr lang="en-US" sz="2000" i="1" dirty="0">
                <a:solidFill>
                  <a:schemeClr val="tx1"/>
                </a:solidFill>
                <a:latin typeface="Palatino Linotype" pitchFamily="18" charset="0"/>
              </a:rPr>
              <a:t>The local shops and services are good overall</a:t>
            </a:r>
            <a:r>
              <a:rPr lang="en-US" sz="2000" i="1" dirty="0" smtClean="0">
                <a:solidFill>
                  <a:schemeClr val="tx1"/>
                </a:solidFill>
                <a:latin typeface="Palatino Linotype" pitchFamily="18" charset="0"/>
              </a:rPr>
              <a:t>’</a:t>
            </a:r>
            <a:endParaRPr lang="en-US" sz="2000" dirty="0">
              <a:solidFill>
                <a:schemeClr val="tx1"/>
              </a:solidFill>
              <a:latin typeface="Palatino Linotype" pitchFamily="18" charset="0"/>
            </a:endParaRPr>
          </a:p>
          <a:p>
            <a:pPr marL="800100" lvl="1" indent="-342900" algn="l">
              <a:spcBef>
                <a:spcPts val="0"/>
              </a:spcBef>
              <a:buFont typeface="Arial" pitchFamily="34" charset="0"/>
              <a:buChar char="•"/>
            </a:pPr>
            <a:r>
              <a:rPr lang="en-US" sz="2000" i="1" dirty="0" smtClean="0">
                <a:solidFill>
                  <a:schemeClr val="tx1"/>
                </a:solidFill>
                <a:latin typeface="Palatino Linotype" pitchFamily="18" charset="0"/>
              </a:rPr>
              <a:t>‘</a:t>
            </a:r>
            <a:r>
              <a:rPr lang="en-US" sz="2000" i="1" dirty="0">
                <a:solidFill>
                  <a:schemeClr val="tx1"/>
                </a:solidFill>
                <a:latin typeface="Palatino Linotype" pitchFamily="18" charset="0"/>
              </a:rPr>
              <a:t>I find my neighbourhood </a:t>
            </a:r>
            <a:r>
              <a:rPr lang="en-US" sz="2000" i="1" dirty="0" smtClean="0">
                <a:solidFill>
                  <a:schemeClr val="tx1"/>
                </a:solidFill>
                <a:latin typeface="Palatino Linotype" pitchFamily="18" charset="0"/>
              </a:rPr>
              <a:t>friendly’</a:t>
            </a:r>
          </a:p>
          <a:p>
            <a:pPr marL="342900" marR="0" lvl="0" indent="-342900" algn="l">
              <a:spcBef>
                <a:spcPts val="0"/>
              </a:spcBef>
              <a:spcAft>
                <a:spcPts val="0"/>
              </a:spcAft>
              <a:buFont typeface="Arial" pitchFamily="34" charset="0"/>
              <a:buChar char="•"/>
            </a:pPr>
            <a:r>
              <a:rPr lang="en-US" sz="2000" dirty="0" smtClean="0">
                <a:solidFill>
                  <a:schemeClr val="tx1"/>
                </a:solidFill>
                <a:latin typeface="Palatino Linotype" pitchFamily="18" charset="0"/>
              </a:rPr>
              <a:t>Deprivation (LSOA)</a:t>
            </a:r>
          </a:p>
          <a:p>
            <a:pPr lvl="0" algn="l">
              <a:spcBef>
                <a:spcPts val="0"/>
              </a:spcBef>
            </a:pPr>
            <a:r>
              <a:rPr lang="en-US" sz="2000" dirty="0" smtClean="0">
                <a:solidFill>
                  <a:schemeClr val="tx1"/>
                </a:solidFill>
                <a:latin typeface="Palatino Linotype" pitchFamily="18" charset="0"/>
              </a:rPr>
              <a:t>(Will explore further variables including travelability)</a:t>
            </a:r>
          </a:p>
          <a:p>
            <a:pPr lvl="0" algn="l">
              <a:spcBef>
                <a:spcPts val="0"/>
              </a:spcBef>
            </a:pPr>
            <a:r>
              <a:rPr lang="en-US" sz="2000" dirty="0" smtClean="0">
                <a:solidFill>
                  <a:schemeClr val="tx1"/>
                </a:solidFill>
                <a:latin typeface="Palatino Linotype" pitchFamily="18" charset="0"/>
              </a:rPr>
              <a:t>3) Home</a:t>
            </a:r>
          </a:p>
          <a:p>
            <a:pPr marL="342900" lvl="0" indent="-342900" algn="l">
              <a:spcBef>
                <a:spcPts val="0"/>
              </a:spcBef>
              <a:buFont typeface="Arial" pitchFamily="34" charset="0"/>
              <a:buChar char="•"/>
            </a:pPr>
            <a:r>
              <a:rPr lang="en-US" sz="2000" dirty="0" smtClean="0">
                <a:solidFill>
                  <a:schemeClr val="tx1"/>
                </a:solidFill>
                <a:latin typeface="Palatino Linotype" pitchFamily="18" charset="0"/>
              </a:rPr>
              <a:t>Satisfaction with home</a:t>
            </a:r>
          </a:p>
          <a:p>
            <a:pPr marL="342900" lvl="0" indent="-342900" algn="l">
              <a:spcBef>
                <a:spcPts val="0"/>
              </a:spcBef>
              <a:buFont typeface="Arial" pitchFamily="34" charset="0"/>
              <a:buChar char="•"/>
            </a:pPr>
            <a:r>
              <a:rPr lang="en-US" sz="2000" dirty="0" smtClean="0">
                <a:solidFill>
                  <a:schemeClr val="tx1"/>
                </a:solidFill>
                <a:latin typeface="Palatino Linotype" pitchFamily="18" charset="0"/>
              </a:rPr>
              <a:t>Housing tenure</a:t>
            </a:r>
          </a:p>
          <a:p>
            <a:pPr marL="342900" lvl="0" indent="-342900" algn="l">
              <a:spcBef>
                <a:spcPts val="0"/>
              </a:spcBef>
              <a:buFont typeface="Arial" pitchFamily="34" charset="0"/>
              <a:buChar char="•"/>
            </a:pPr>
            <a:r>
              <a:rPr lang="en-US" sz="2000" dirty="0" smtClean="0">
                <a:solidFill>
                  <a:schemeClr val="tx1"/>
                </a:solidFill>
                <a:latin typeface="Palatino Linotype" pitchFamily="18" charset="0"/>
              </a:rPr>
              <a:t>Answer to OPQOL question ‘</a:t>
            </a:r>
            <a:r>
              <a:rPr lang="en-US" sz="2000" i="1" dirty="0" smtClean="0">
                <a:solidFill>
                  <a:schemeClr val="tx1"/>
                </a:solidFill>
                <a:latin typeface="Palatino Linotype" pitchFamily="18" charset="0"/>
              </a:rPr>
              <a:t>I get pleasure from my home’</a:t>
            </a:r>
          </a:p>
          <a:p>
            <a:pPr marL="800100" lvl="1" indent="-342900" algn="l">
              <a:spcBef>
                <a:spcPts val="0"/>
              </a:spcBef>
              <a:buFont typeface="Arial" pitchFamily="34" charset="0"/>
              <a:buChar char="•"/>
            </a:pPr>
            <a:endParaRPr lang="en-US" sz="2000" dirty="0" smtClean="0">
              <a:solidFill>
                <a:schemeClr val="tx1"/>
              </a:solidFill>
              <a:latin typeface="Palatino Linotype" pitchFamily="18" charset="0"/>
            </a:endParaRPr>
          </a:p>
        </p:txBody>
      </p:sp>
    </p:spTree>
    <p:extLst>
      <p:ext uri="{BB962C8B-B14F-4D97-AF65-F5344CB8AC3E}">
        <p14:creationId xmlns:p14="http://schemas.microsoft.com/office/powerpoint/2010/main" val="3851052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08111"/>
          </a:xfrm>
        </p:spPr>
        <p:txBody>
          <a:bodyPr>
            <a:noAutofit/>
          </a:bodyPr>
          <a:lstStyle/>
          <a:p>
            <a:r>
              <a:rPr lang="en-US" sz="2800" b="1" dirty="0" smtClean="0">
                <a:latin typeface="Palatino Linotype" pitchFamily="18" charset="0"/>
              </a:rPr>
              <a:t>Case study sites</a:t>
            </a:r>
            <a:endParaRPr lang="en-US" sz="2800" dirty="0">
              <a:latin typeface="Palatino Linotype" pitchFamily="18" charset="0"/>
            </a:endParaRPr>
          </a:p>
        </p:txBody>
      </p:sp>
      <p:sp>
        <p:nvSpPr>
          <p:cNvPr id="3" name="Subtitle 2"/>
          <p:cNvSpPr>
            <a:spLocks noGrp="1"/>
          </p:cNvSpPr>
          <p:nvPr>
            <p:ph type="subTitle" idx="1"/>
          </p:nvPr>
        </p:nvSpPr>
        <p:spPr>
          <a:xfrm>
            <a:off x="827584" y="1700808"/>
            <a:ext cx="7416824" cy="4608512"/>
          </a:xfrm>
        </p:spPr>
        <p:txBody>
          <a:bodyPr>
            <a:normAutofit fontScale="92500" lnSpcReduction="20000"/>
          </a:bodyPr>
          <a:lstStyle/>
          <a:p>
            <a:pPr algn="l"/>
            <a:r>
              <a:rPr lang="en-US" sz="2000" dirty="0" smtClean="0">
                <a:solidFill>
                  <a:schemeClr val="tx1"/>
                </a:solidFill>
                <a:latin typeface="Palatino Linotype" pitchFamily="18" charset="0"/>
              </a:rPr>
              <a:t>Leeds, York, Hexham</a:t>
            </a:r>
          </a:p>
          <a:p>
            <a:pPr algn="l"/>
            <a:endParaRPr lang="en-US" sz="2000" dirty="0">
              <a:solidFill>
                <a:schemeClr val="tx1"/>
              </a:solidFill>
              <a:latin typeface="Palatino Linotype" pitchFamily="18" charset="0"/>
            </a:endParaRPr>
          </a:p>
          <a:p>
            <a:pPr algn="l"/>
            <a:endParaRPr lang="en-US" sz="2000" dirty="0" smtClean="0">
              <a:solidFill>
                <a:schemeClr val="tx1"/>
              </a:solidFill>
              <a:latin typeface="Palatino Linotype" pitchFamily="18" charset="0"/>
            </a:endParaRPr>
          </a:p>
          <a:p>
            <a:pPr algn="l"/>
            <a:endParaRPr lang="en-US" sz="2000" dirty="0">
              <a:solidFill>
                <a:schemeClr val="tx1"/>
              </a:solidFill>
              <a:latin typeface="Palatino Linotype" pitchFamily="18" charset="0"/>
            </a:endParaRPr>
          </a:p>
          <a:p>
            <a:pPr algn="l"/>
            <a:endParaRPr lang="en-US" sz="2000" dirty="0" smtClean="0">
              <a:solidFill>
                <a:schemeClr val="tx1"/>
              </a:solidFill>
              <a:latin typeface="Palatino Linotype" pitchFamily="18" charset="0"/>
            </a:endParaRPr>
          </a:p>
          <a:p>
            <a:pPr algn="l"/>
            <a:endParaRPr lang="en-US" sz="2000" dirty="0">
              <a:solidFill>
                <a:schemeClr val="tx1"/>
              </a:solidFill>
              <a:latin typeface="Palatino Linotype" pitchFamily="18" charset="0"/>
            </a:endParaRPr>
          </a:p>
          <a:p>
            <a:pPr algn="l"/>
            <a:endParaRPr lang="en-US" sz="2000" dirty="0" smtClean="0">
              <a:solidFill>
                <a:schemeClr val="tx1"/>
              </a:solidFill>
              <a:latin typeface="Palatino Linotype" pitchFamily="18" charset="0"/>
            </a:endParaRPr>
          </a:p>
          <a:p>
            <a:pPr algn="l"/>
            <a:endParaRPr lang="en-US" sz="2000" dirty="0">
              <a:solidFill>
                <a:schemeClr val="tx1"/>
              </a:solidFill>
              <a:latin typeface="Palatino Linotype" pitchFamily="18" charset="0"/>
            </a:endParaRPr>
          </a:p>
          <a:p>
            <a:pPr algn="l"/>
            <a:endParaRPr lang="en-US" sz="2000" dirty="0" smtClean="0">
              <a:solidFill>
                <a:schemeClr val="tx1"/>
              </a:solidFill>
              <a:latin typeface="Palatino Linotype" pitchFamily="18" charset="0"/>
            </a:endParaRPr>
          </a:p>
          <a:p>
            <a:pPr algn="l"/>
            <a:endParaRPr lang="en-US" sz="2000" dirty="0">
              <a:solidFill>
                <a:schemeClr val="tx1"/>
              </a:solidFill>
              <a:latin typeface="Palatino Linotype" pitchFamily="18" charset="0"/>
            </a:endParaRPr>
          </a:p>
          <a:p>
            <a:pPr algn="l"/>
            <a:endParaRPr lang="en-US" sz="2000" dirty="0" smtClean="0">
              <a:solidFill>
                <a:schemeClr val="tx1"/>
              </a:solidFill>
              <a:latin typeface="Palatino Linotype" pitchFamily="18" charset="0"/>
            </a:endParaRPr>
          </a:p>
          <a:p>
            <a:pPr algn="l"/>
            <a:endParaRPr lang="en-US" sz="2000" dirty="0">
              <a:solidFill>
                <a:schemeClr val="tx1"/>
              </a:solidFill>
              <a:latin typeface="Palatino Linotype" pitchFamily="18" charset="0"/>
            </a:endParaRPr>
          </a:p>
          <a:p>
            <a:pPr algn="l"/>
            <a:endParaRPr lang="en-US" sz="2000" dirty="0" smtClean="0">
              <a:solidFill>
                <a:schemeClr val="tx1"/>
              </a:solidFill>
              <a:latin typeface="Palatino Linotype" pitchFamily="18" charset="0"/>
            </a:endParaRPr>
          </a:p>
          <a:p>
            <a:pPr algn="l"/>
            <a:r>
              <a:rPr lang="en-US" sz="2000" dirty="0" smtClean="0">
                <a:solidFill>
                  <a:schemeClr val="tx1"/>
                </a:solidFill>
                <a:latin typeface="Palatino Linotype" pitchFamily="18" charset="0"/>
              </a:rPr>
              <a:t>Varied in population size (750,000; 200,000; 12,000), demographics (15%, 17%, 23% 65+), deprivation, built environment</a:t>
            </a:r>
          </a:p>
          <a:p>
            <a:r>
              <a:rPr lang="en-US" sz="1800" b="1" dirty="0"/>
              <a:t> </a:t>
            </a:r>
            <a:endParaRPr lang="en-US" sz="1800" dirty="0"/>
          </a:p>
        </p:txBody>
      </p:sp>
      <p:pic>
        <p:nvPicPr>
          <p:cNvPr id="4" name="irc_mi" descr="http://www.ldwa.org.uk/ldp/images/UC/5429-1-S.jpg"/>
          <p:cNvPicPr/>
          <p:nvPr/>
        </p:nvPicPr>
        <p:blipFill>
          <a:blip r:embed="rId2">
            <a:extLst>
              <a:ext uri="{28A0092B-C50C-407E-A947-70E740481C1C}">
                <a14:useLocalDpi xmlns:a14="http://schemas.microsoft.com/office/drawing/2010/main" val="0"/>
              </a:ext>
            </a:extLst>
          </a:blip>
          <a:srcRect/>
          <a:stretch>
            <a:fillRect/>
          </a:stretch>
        </p:blipFill>
        <p:spPr bwMode="auto">
          <a:xfrm>
            <a:off x="818831" y="2492896"/>
            <a:ext cx="3915326" cy="2888982"/>
          </a:xfrm>
          <a:prstGeom prst="rect">
            <a:avLst/>
          </a:prstGeom>
          <a:noFill/>
          <a:ln>
            <a:noFill/>
          </a:ln>
        </p:spPr>
      </p:pic>
    </p:spTree>
    <p:extLst>
      <p:ext uri="{BB962C8B-B14F-4D97-AF65-F5344CB8AC3E}">
        <p14:creationId xmlns:p14="http://schemas.microsoft.com/office/powerpoint/2010/main" val="282700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r>
              <a:rPr lang="en-US" sz="2800" b="1" dirty="0" smtClean="0">
                <a:latin typeface="Palatino Linotype" pitchFamily="18" charset="0"/>
              </a:rPr>
              <a:t>Work with c120 older people</a:t>
            </a:r>
            <a:endParaRPr lang="en-US" sz="2800" dirty="0">
              <a:latin typeface="Palatino Linotype" pitchFamily="18" charset="0"/>
            </a:endParaRPr>
          </a:p>
        </p:txBody>
      </p:sp>
      <p:sp>
        <p:nvSpPr>
          <p:cNvPr id="3" name="Subtitle 2"/>
          <p:cNvSpPr>
            <a:spLocks noGrp="1"/>
          </p:cNvSpPr>
          <p:nvPr>
            <p:ph type="subTitle" idx="1"/>
          </p:nvPr>
        </p:nvSpPr>
        <p:spPr>
          <a:xfrm>
            <a:off x="827584" y="2060848"/>
            <a:ext cx="7416824" cy="4680520"/>
          </a:xfrm>
        </p:spPr>
        <p:txBody>
          <a:bodyPr>
            <a:normAutofit lnSpcReduction="10000"/>
          </a:bodyPr>
          <a:lstStyle/>
          <a:p>
            <a:pPr marL="342900" marR="0" lvl="0" indent="-342900" algn="l">
              <a:spcBef>
                <a:spcPts val="0"/>
              </a:spcBef>
              <a:spcAft>
                <a:spcPts val="0"/>
              </a:spcAft>
              <a:buFont typeface="+mj-lt"/>
              <a:buAutoNum type="arabicParenR"/>
            </a:pPr>
            <a:r>
              <a:rPr lang="en-US" sz="2000" dirty="0">
                <a:solidFill>
                  <a:schemeClr val="tx1"/>
                </a:solidFill>
                <a:latin typeface="Palatino Linotype"/>
                <a:ea typeface="Times New Roman"/>
              </a:rPr>
              <a:t>I</a:t>
            </a:r>
            <a:r>
              <a:rPr lang="en-US" sz="2000" dirty="0" smtClean="0">
                <a:solidFill>
                  <a:schemeClr val="tx1"/>
                </a:solidFill>
                <a:latin typeface="Palatino Linotype"/>
                <a:ea typeface="Times New Roman"/>
              </a:rPr>
              <a:t>nitial </a:t>
            </a:r>
            <a:r>
              <a:rPr lang="en-US" sz="2000" dirty="0">
                <a:solidFill>
                  <a:schemeClr val="tx1"/>
                </a:solidFill>
                <a:latin typeface="Palatino Linotype"/>
                <a:ea typeface="Times New Roman"/>
              </a:rPr>
              <a:t>‘pen and paper’ </a:t>
            </a:r>
            <a:r>
              <a:rPr lang="en-US" sz="2000" dirty="0" smtClean="0">
                <a:solidFill>
                  <a:schemeClr val="tx1"/>
                </a:solidFill>
                <a:latin typeface="Palatino Linotype"/>
                <a:ea typeface="Times New Roman"/>
              </a:rPr>
              <a:t>self-completion questionnaire</a:t>
            </a:r>
            <a:r>
              <a:rPr lang="en-US" sz="2000" dirty="0">
                <a:solidFill>
                  <a:schemeClr val="tx1"/>
                </a:solidFill>
                <a:latin typeface="Palatino Linotype"/>
                <a:ea typeface="Times New Roman"/>
              </a:rPr>
              <a:t>, </a:t>
            </a:r>
            <a:r>
              <a:rPr lang="en-US" sz="2000" dirty="0" smtClean="0">
                <a:solidFill>
                  <a:schemeClr val="tx1"/>
                </a:solidFill>
                <a:latin typeface="Palatino Linotype"/>
                <a:ea typeface="Times New Roman"/>
              </a:rPr>
              <a:t>incorporating OPQOL, </a:t>
            </a:r>
            <a:r>
              <a:rPr lang="en-US" sz="2000" dirty="0">
                <a:solidFill>
                  <a:schemeClr val="tx1"/>
                </a:solidFill>
                <a:latin typeface="Palatino Linotype"/>
                <a:ea typeface="Times New Roman"/>
              </a:rPr>
              <a:t>mobility, and </a:t>
            </a:r>
            <a:r>
              <a:rPr lang="en-US" sz="2000" dirty="0" smtClean="0">
                <a:solidFill>
                  <a:schemeClr val="tx1"/>
                </a:solidFill>
                <a:latin typeface="Palatino Linotype"/>
                <a:ea typeface="Times New Roman"/>
              </a:rPr>
              <a:t>socio-economics;</a:t>
            </a:r>
            <a:endParaRPr lang="en-US" sz="2000" dirty="0">
              <a:solidFill>
                <a:schemeClr val="tx1"/>
              </a:solidFill>
              <a:latin typeface="Times New Roman"/>
              <a:ea typeface="Times New Roman"/>
            </a:endParaRPr>
          </a:p>
          <a:p>
            <a:pPr marL="342900" marR="0" lvl="0" indent="-342900" algn="l">
              <a:spcBef>
                <a:spcPts val="0"/>
              </a:spcBef>
              <a:spcAft>
                <a:spcPts val="0"/>
              </a:spcAft>
              <a:buFont typeface="+mj-lt"/>
              <a:buAutoNum type="arabicParenR"/>
            </a:pPr>
            <a:r>
              <a:rPr lang="en-US" sz="2000" dirty="0" smtClean="0">
                <a:solidFill>
                  <a:schemeClr val="tx1"/>
                </a:solidFill>
                <a:latin typeface="Palatino Linotype"/>
                <a:ea typeface="Times New Roman"/>
              </a:rPr>
              <a:t>Semi-structured </a:t>
            </a:r>
            <a:r>
              <a:rPr lang="en-US" sz="2000" dirty="0">
                <a:solidFill>
                  <a:schemeClr val="tx1"/>
                </a:solidFill>
                <a:latin typeface="Palatino Linotype"/>
                <a:ea typeface="Times New Roman"/>
              </a:rPr>
              <a:t>face to face </a:t>
            </a:r>
            <a:r>
              <a:rPr lang="en-US" sz="2000" dirty="0" smtClean="0">
                <a:solidFill>
                  <a:schemeClr val="tx1"/>
                </a:solidFill>
                <a:latin typeface="Palatino Linotype"/>
                <a:ea typeface="Times New Roman"/>
              </a:rPr>
              <a:t>interviews </a:t>
            </a:r>
            <a:r>
              <a:rPr lang="en-US" sz="2000" dirty="0">
                <a:solidFill>
                  <a:schemeClr val="tx1"/>
                </a:solidFill>
                <a:latin typeface="Palatino Linotype"/>
                <a:ea typeface="Times New Roman"/>
              </a:rPr>
              <a:t>exploring the same issues in more detail and also discussing the impact of the transition participants have </a:t>
            </a:r>
            <a:r>
              <a:rPr lang="en-US" sz="2000" dirty="0" smtClean="0">
                <a:solidFill>
                  <a:schemeClr val="tx1"/>
                </a:solidFill>
                <a:latin typeface="Palatino Linotype"/>
                <a:ea typeface="Times New Roman"/>
              </a:rPr>
              <a:t>experienced;</a:t>
            </a:r>
            <a:endParaRPr lang="en-US" sz="2000" dirty="0">
              <a:solidFill>
                <a:schemeClr val="tx1"/>
              </a:solidFill>
              <a:latin typeface="Times New Roman"/>
              <a:ea typeface="Times New Roman"/>
            </a:endParaRPr>
          </a:p>
          <a:p>
            <a:pPr marL="342900" marR="0" lvl="0" indent="-342900" algn="l">
              <a:spcBef>
                <a:spcPts val="0"/>
              </a:spcBef>
              <a:spcAft>
                <a:spcPts val="0"/>
              </a:spcAft>
              <a:buFont typeface="+mj-lt"/>
              <a:buAutoNum type="arabicParenR"/>
            </a:pPr>
            <a:r>
              <a:rPr lang="en-US" sz="2000" dirty="0" smtClean="0">
                <a:solidFill>
                  <a:schemeClr val="tx1"/>
                </a:solidFill>
                <a:latin typeface="Palatino Linotype"/>
                <a:ea typeface="Times New Roman"/>
              </a:rPr>
              <a:t>(sub-group </a:t>
            </a:r>
            <a:r>
              <a:rPr lang="en-US" sz="2000" dirty="0">
                <a:solidFill>
                  <a:schemeClr val="tx1"/>
                </a:solidFill>
                <a:latin typeface="Palatino Linotype"/>
                <a:ea typeface="Times New Roman"/>
              </a:rPr>
              <a:t>of </a:t>
            </a:r>
            <a:r>
              <a:rPr lang="en-US" sz="2000" dirty="0" smtClean="0">
                <a:solidFill>
                  <a:schemeClr val="tx1"/>
                </a:solidFill>
                <a:latin typeface="Palatino Linotype"/>
                <a:ea typeface="Times New Roman"/>
              </a:rPr>
              <a:t>c20) </a:t>
            </a:r>
            <a:r>
              <a:rPr lang="en-US" sz="2000" dirty="0">
                <a:solidFill>
                  <a:schemeClr val="tx1"/>
                </a:solidFill>
                <a:latin typeface="Palatino Linotype"/>
                <a:ea typeface="Times New Roman"/>
              </a:rPr>
              <a:t>photo project involving participants taking photos of things in their environment that affect mobility or wellbeing, with captions and commentary </a:t>
            </a:r>
            <a:r>
              <a:rPr lang="en-US" sz="2000" dirty="0" smtClean="0">
                <a:solidFill>
                  <a:schemeClr val="tx1"/>
                </a:solidFill>
                <a:latin typeface="Palatino Linotype"/>
                <a:ea typeface="Times New Roman"/>
              </a:rPr>
              <a:t>recorded;</a:t>
            </a:r>
          </a:p>
          <a:p>
            <a:pPr marL="342900" marR="0" lvl="0" indent="-342900" algn="l">
              <a:spcBef>
                <a:spcPts val="0"/>
              </a:spcBef>
              <a:spcAft>
                <a:spcPts val="0"/>
              </a:spcAft>
              <a:buFont typeface="+mj-lt"/>
              <a:buAutoNum type="arabicParenR"/>
            </a:pPr>
            <a:r>
              <a:rPr lang="en-US" sz="2000" dirty="0" smtClean="0">
                <a:solidFill>
                  <a:schemeClr val="tx1"/>
                </a:solidFill>
                <a:latin typeface="Palatino Linotype"/>
                <a:ea typeface="Times New Roman"/>
              </a:rPr>
              <a:t>Every </a:t>
            </a:r>
            <a:r>
              <a:rPr lang="en-US" sz="2000" dirty="0">
                <a:solidFill>
                  <a:schemeClr val="tx1"/>
                </a:solidFill>
                <a:latin typeface="Palatino Linotype"/>
                <a:ea typeface="Times New Roman"/>
              </a:rPr>
              <a:t>3 months, </a:t>
            </a:r>
            <a:r>
              <a:rPr lang="en-US" sz="2000" dirty="0" smtClean="0">
                <a:solidFill>
                  <a:schemeClr val="tx1"/>
                </a:solidFill>
                <a:latin typeface="Palatino Linotype"/>
                <a:ea typeface="Times New Roman"/>
              </a:rPr>
              <a:t>telephone interviews </a:t>
            </a:r>
            <a:r>
              <a:rPr lang="en-US" sz="2000" dirty="0">
                <a:solidFill>
                  <a:schemeClr val="tx1"/>
                </a:solidFill>
                <a:latin typeface="Palatino Linotype"/>
                <a:ea typeface="Times New Roman"/>
              </a:rPr>
              <a:t>monitoring changes over </a:t>
            </a:r>
            <a:r>
              <a:rPr lang="en-US" sz="2000" dirty="0" smtClean="0">
                <a:solidFill>
                  <a:schemeClr val="tx1"/>
                </a:solidFill>
                <a:latin typeface="Palatino Linotype"/>
                <a:ea typeface="Times New Roman"/>
              </a:rPr>
              <a:t>time, covering </a:t>
            </a:r>
            <a:r>
              <a:rPr lang="en-US" sz="2000" dirty="0">
                <a:solidFill>
                  <a:schemeClr val="tx1"/>
                </a:solidFill>
                <a:latin typeface="Palatino Linotype"/>
                <a:ea typeface="Times New Roman"/>
              </a:rPr>
              <a:t>mobility, wellbeing using </a:t>
            </a:r>
            <a:r>
              <a:rPr lang="en-US" sz="2000" dirty="0" smtClean="0">
                <a:solidFill>
                  <a:schemeClr val="tx1"/>
                </a:solidFill>
                <a:latin typeface="Palatino Linotype"/>
                <a:ea typeface="Times New Roman"/>
              </a:rPr>
              <a:t>ONS </a:t>
            </a:r>
            <a:r>
              <a:rPr lang="en-US" sz="2000" dirty="0">
                <a:solidFill>
                  <a:schemeClr val="tx1"/>
                </a:solidFill>
                <a:latin typeface="Palatino Linotype"/>
                <a:ea typeface="Times New Roman"/>
              </a:rPr>
              <a:t>questions (Powell 2014), </a:t>
            </a:r>
            <a:r>
              <a:rPr lang="en-US" sz="2000" dirty="0" smtClean="0">
                <a:solidFill>
                  <a:schemeClr val="tx1"/>
                </a:solidFill>
                <a:latin typeface="Palatino Linotype"/>
                <a:ea typeface="Times New Roman"/>
              </a:rPr>
              <a:t>other changes;</a:t>
            </a:r>
            <a:endParaRPr lang="en-US" sz="2000" dirty="0">
              <a:solidFill>
                <a:schemeClr val="tx1"/>
              </a:solidFill>
              <a:latin typeface="Times New Roman"/>
              <a:ea typeface="Times New Roman"/>
            </a:endParaRPr>
          </a:p>
          <a:p>
            <a:pPr marL="342900" marR="0" lvl="0" indent="-342900" algn="l">
              <a:spcBef>
                <a:spcPts val="0"/>
              </a:spcBef>
              <a:spcAft>
                <a:spcPts val="0"/>
              </a:spcAft>
              <a:buFont typeface="+mj-lt"/>
              <a:buAutoNum type="arabicParenR"/>
            </a:pPr>
            <a:r>
              <a:rPr lang="en-US" sz="2000" dirty="0">
                <a:solidFill>
                  <a:schemeClr val="tx1"/>
                </a:solidFill>
                <a:latin typeface="Palatino Linotype"/>
                <a:ea typeface="Times New Roman"/>
              </a:rPr>
              <a:t>After a total </a:t>
            </a:r>
            <a:r>
              <a:rPr lang="en-US" sz="2000" dirty="0" smtClean="0">
                <a:solidFill>
                  <a:schemeClr val="tx1"/>
                </a:solidFill>
                <a:latin typeface="Palatino Linotype"/>
                <a:ea typeface="Times New Roman"/>
              </a:rPr>
              <a:t>time </a:t>
            </a:r>
            <a:r>
              <a:rPr lang="en-US" sz="2000" dirty="0">
                <a:solidFill>
                  <a:schemeClr val="tx1"/>
                </a:solidFill>
                <a:latin typeface="Palatino Linotype"/>
                <a:ea typeface="Times New Roman"/>
              </a:rPr>
              <a:t>of c18 months, a closing pen and paper questionnaire and face to face </a:t>
            </a:r>
            <a:r>
              <a:rPr lang="en-US" sz="2000" dirty="0" smtClean="0">
                <a:solidFill>
                  <a:schemeClr val="tx1"/>
                </a:solidFill>
                <a:latin typeface="Palatino Linotype"/>
                <a:ea typeface="Times New Roman"/>
              </a:rPr>
              <a:t>interview</a:t>
            </a:r>
            <a:r>
              <a:rPr lang="en-US" sz="2000" dirty="0" smtClean="0">
                <a:latin typeface="Palatino Linotype"/>
                <a:ea typeface="Times New Roman"/>
              </a:rPr>
              <a:t>.</a:t>
            </a:r>
            <a:endParaRPr lang="en-US" sz="2000" dirty="0">
              <a:latin typeface="Times New Roman"/>
              <a:ea typeface="Times New Roman"/>
            </a:endParaRPr>
          </a:p>
          <a:p>
            <a:r>
              <a:rPr lang="en-US" sz="1800" b="1" dirty="0"/>
              <a:t> </a:t>
            </a:r>
            <a:endParaRPr lang="en-US" sz="1800" dirty="0"/>
          </a:p>
        </p:txBody>
      </p:sp>
    </p:spTree>
    <p:extLst>
      <p:ext uri="{BB962C8B-B14F-4D97-AF65-F5344CB8AC3E}">
        <p14:creationId xmlns:p14="http://schemas.microsoft.com/office/powerpoint/2010/main" val="3527145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r>
              <a:rPr lang="en-US" sz="2800" b="1" dirty="0" smtClean="0">
                <a:latin typeface="Palatino Linotype" pitchFamily="18" charset="0"/>
              </a:rPr>
              <a:t>Data reported here</a:t>
            </a:r>
            <a:endParaRPr lang="en-US" sz="2800" dirty="0">
              <a:latin typeface="Palatino Linotype" pitchFamily="18" charset="0"/>
            </a:endParaRPr>
          </a:p>
        </p:txBody>
      </p:sp>
      <p:sp>
        <p:nvSpPr>
          <p:cNvPr id="3" name="Subtitle 2"/>
          <p:cNvSpPr>
            <a:spLocks noGrp="1"/>
          </p:cNvSpPr>
          <p:nvPr>
            <p:ph type="subTitle" idx="1"/>
          </p:nvPr>
        </p:nvSpPr>
        <p:spPr>
          <a:xfrm>
            <a:off x="827584" y="2060848"/>
            <a:ext cx="7416824" cy="4680520"/>
          </a:xfrm>
        </p:spPr>
        <p:txBody>
          <a:bodyPr>
            <a:normAutofit/>
          </a:bodyPr>
          <a:lstStyle/>
          <a:p>
            <a:pPr marL="342900" marR="0" lvl="0" indent="-342900" algn="l">
              <a:spcBef>
                <a:spcPts val="0"/>
              </a:spcBef>
              <a:spcAft>
                <a:spcPts val="0"/>
              </a:spcAft>
              <a:buFont typeface="+mj-lt"/>
              <a:buAutoNum type="arabicParenR"/>
            </a:pPr>
            <a:r>
              <a:rPr lang="en-US" sz="2000" dirty="0" smtClean="0">
                <a:solidFill>
                  <a:schemeClr val="tx1"/>
                </a:solidFill>
                <a:latin typeface="Palatino Linotype"/>
                <a:ea typeface="Times New Roman"/>
              </a:rPr>
              <a:t>51 initial </a:t>
            </a:r>
            <a:r>
              <a:rPr lang="en-US" sz="2000" dirty="0">
                <a:solidFill>
                  <a:schemeClr val="tx1"/>
                </a:solidFill>
                <a:latin typeface="Palatino Linotype"/>
                <a:ea typeface="Times New Roman"/>
              </a:rPr>
              <a:t>‘pen and paper’ </a:t>
            </a:r>
            <a:r>
              <a:rPr lang="en-US" sz="2000" dirty="0" smtClean="0">
                <a:solidFill>
                  <a:schemeClr val="tx1"/>
                </a:solidFill>
                <a:latin typeface="Palatino Linotype"/>
                <a:ea typeface="Times New Roman"/>
              </a:rPr>
              <a:t>questionnaire</a:t>
            </a:r>
            <a:r>
              <a:rPr lang="en-US" sz="2000" dirty="0">
                <a:solidFill>
                  <a:schemeClr val="tx1"/>
                </a:solidFill>
                <a:latin typeface="Palatino Linotype"/>
                <a:ea typeface="Times New Roman"/>
              </a:rPr>
              <a:t>s</a:t>
            </a:r>
            <a:r>
              <a:rPr lang="en-US" sz="2000" dirty="0" smtClean="0">
                <a:solidFill>
                  <a:schemeClr val="tx1"/>
                </a:solidFill>
                <a:latin typeface="Palatino Linotype"/>
                <a:ea typeface="Times New Roman"/>
              </a:rPr>
              <a:t>;</a:t>
            </a:r>
          </a:p>
          <a:p>
            <a:pPr marL="800100" lvl="1" indent="-342900" algn="l">
              <a:spcBef>
                <a:spcPts val="0"/>
              </a:spcBef>
              <a:buFont typeface="Arial" pitchFamily="34" charset="0"/>
              <a:buChar char="•"/>
            </a:pPr>
            <a:r>
              <a:rPr lang="en-US" sz="2000" i="1" dirty="0" smtClean="0">
                <a:solidFill>
                  <a:schemeClr val="tx1"/>
                </a:solidFill>
                <a:latin typeface="Palatino Linotype"/>
                <a:ea typeface="Times New Roman"/>
              </a:rPr>
              <a:t>Sample broadly representative of people 55+ in England (age, gender, ethnicity, car ownership, housing tenure); but slightly less married, more healthy</a:t>
            </a:r>
          </a:p>
          <a:p>
            <a:pPr marL="800100" lvl="1" indent="-342900" algn="l">
              <a:spcBef>
                <a:spcPts val="0"/>
              </a:spcBef>
              <a:buFont typeface="Arial" pitchFamily="34" charset="0"/>
              <a:buChar char="•"/>
            </a:pPr>
            <a:r>
              <a:rPr lang="en-US" sz="2000" i="1" dirty="0" smtClean="0">
                <a:solidFill>
                  <a:schemeClr val="tx1"/>
                </a:solidFill>
                <a:latin typeface="Palatino Linotype"/>
                <a:ea typeface="Times New Roman"/>
              </a:rPr>
              <a:t>Not full multi-variate analysis to date</a:t>
            </a:r>
            <a:endParaRPr lang="en-US" sz="2000" i="1" dirty="0">
              <a:solidFill>
                <a:schemeClr val="tx1"/>
              </a:solidFill>
              <a:latin typeface="Times New Roman"/>
              <a:ea typeface="Times New Roman"/>
            </a:endParaRPr>
          </a:p>
          <a:p>
            <a:pPr marL="342900" marR="0" lvl="0" indent="-342900" algn="l">
              <a:spcBef>
                <a:spcPts val="0"/>
              </a:spcBef>
              <a:spcAft>
                <a:spcPts val="0"/>
              </a:spcAft>
              <a:buFont typeface="+mj-lt"/>
              <a:buAutoNum type="arabicParenR"/>
            </a:pPr>
            <a:r>
              <a:rPr lang="en-US" sz="2000" dirty="0" smtClean="0">
                <a:solidFill>
                  <a:schemeClr val="tx1"/>
                </a:solidFill>
                <a:latin typeface="Palatino Linotype"/>
                <a:ea typeface="Times New Roman"/>
              </a:rPr>
              <a:t>4 semi-structured </a:t>
            </a:r>
            <a:r>
              <a:rPr lang="en-US" sz="2000" dirty="0">
                <a:solidFill>
                  <a:schemeClr val="tx1"/>
                </a:solidFill>
                <a:latin typeface="Palatino Linotype"/>
                <a:ea typeface="Times New Roman"/>
              </a:rPr>
              <a:t>face to face </a:t>
            </a:r>
            <a:r>
              <a:rPr lang="en-US" sz="2000" dirty="0" smtClean="0">
                <a:solidFill>
                  <a:schemeClr val="tx1"/>
                </a:solidFill>
                <a:latin typeface="Palatino Linotype"/>
                <a:ea typeface="Times New Roman"/>
              </a:rPr>
              <a:t>interviews – illustrative only;</a:t>
            </a:r>
            <a:endParaRPr lang="en-US" sz="2000" dirty="0">
              <a:solidFill>
                <a:schemeClr val="tx1"/>
              </a:solidFill>
              <a:latin typeface="Times New Roman"/>
              <a:ea typeface="Times New Roman"/>
            </a:endParaRPr>
          </a:p>
          <a:p>
            <a:pPr marL="342900" marR="0" lvl="0" indent="-342900" algn="l">
              <a:spcBef>
                <a:spcPts val="0"/>
              </a:spcBef>
              <a:spcAft>
                <a:spcPts val="0"/>
              </a:spcAft>
              <a:buFont typeface="+mj-lt"/>
              <a:buAutoNum type="arabicParenR"/>
            </a:pPr>
            <a:r>
              <a:rPr lang="en-US" sz="2000" dirty="0" smtClean="0">
                <a:solidFill>
                  <a:schemeClr val="tx1"/>
                </a:solidFill>
                <a:latin typeface="Palatino Linotype"/>
                <a:ea typeface="Times New Roman"/>
              </a:rPr>
              <a:t>4 photo projects (by the same participants).</a:t>
            </a:r>
            <a:endParaRPr lang="en-US" sz="2000" dirty="0">
              <a:solidFill>
                <a:schemeClr val="tx1"/>
              </a:solidFill>
              <a:latin typeface="Times New Roman"/>
              <a:ea typeface="Times New Roman"/>
            </a:endParaRPr>
          </a:p>
          <a:p>
            <a:r>
              <a:rPr lang="en-US" sz="1800" b="1" dirty="0"/>
              <a:t> </a:t>
            </a:r>
            <a:endParaRPr lang="en-US" sz="1800" dirty="0"/>
          </a:p>
        </p:txBody>
      </p:sp>
    </p:spTree>
    <p:extLst>
      <p:ext uri="{BB962C8B-B14F-4D97-AF65-F5344CB8AC3E}">
        <p14:creationId xmlns:p14="http://schemas.microsoft.com/office/powerpoint/2010/main" val="400859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152127"/>
          </a:xfrm>
        </p:spPr>
        <p:txBody>
          <a:bodyPr>
            <a:noAutofit/>
          </a:bodyPr>
          <a:lstStyle/>
          <a:p>
            <a:r>
              <a:rPr lang="en-US" sz="2800" dirty="0" smtClean="0">
                <a:latin typeface="Palatino Linotype" pitchFamily="18" charset="0"/>
              </a:rPr>
              <a:t>Results (1): </a:t>
            </a:r>
            <a:r>
              <a:rPr lang="en-US" sz="2800" dirty="0">
                <a:latin typeface="Palatino Linotype" pitchFamily="18" charset="0"/>
              </a:rPr>
              <a:t>Strong correlations between </a:t>
            </a:r>
            <a:r>
              <a:rPr lang="en-US" sz="2800" u="sng" dirty="0">
                <a:latin typeface="Palatino Linotype" pitchFamily="18" charset="0"/>
              </a:rPr>
              <a:t>some</a:t>
            </a:r>
            <a:r>
              <a:rPr lang="en-US" sz="2800" dirty="0">
                <a:latin typeface="Palatino Linotype" pitchFamily="18" charset="0"/>
              </a:rPr>
              <a:t> mobility measures and OPQOL </a:t>
            </a:r>
            <a:r>
              <a:rPr lang="en-US" sz="2800" dirty="0" smtClean="0">
                <a:latin typeface="Palatino Linotype" pitchFamily="18" charset="0"/>
              </a:rPr>
              <a:t>wellbeing</a:t>
            </a:r>
            <a:endParaRPr lang="en-US" sz="2800" dirty="0">
              <a:latin typeface="Palatino Linotype" pitchFamily="18" charset="0"/>
            </a:endParaRPr>
          </a:p>
        </p:txBody>
      </p:sp>
      <p:sp>
        <p:nvSpPr>
          <p:cNvPr id="3" name="Subtitle 2"/>
          <p:cNvSpPr>
            <a:spLocks noGrp="1"/>
          </p:cNvSpPr>
          <p:nvPr>
            <p:ph type="subTitle" idx="1"/>
          </p:nvPr>
        </p:nvSpPr>
        <p:spPr>
          <a:xfrm>
            <a:off x="827584" y="2276872"/>
            <a:ext cx="7416824" cy="3888432"/>
          </a:xfrm>
        </p:spPr>
        <p:txBody>
          <a:bodyPr>
            <a:normAutofit/>
          </a:bodyPr>
          <a:lstStyle/>
          <a:p>
            <a:r>
              <a:rPr lang="en-GB" sz="2400" dirty="0" smtClean="0">
                <a:solidFill>
                  <a:schemeClr val="tx1"/>
                </a:solidFill>
                <a:latin typeface="Palatino Linotype" pitchFamily="18" charset="0"/>
              </a:rPr>
              <a:t>            </a:t>
            </a:r>
            <a:endParaRPr lang="en-GB" sz="2400" dirty="0">
              <a:solidFill>
                <a:schemeClr val="tx1"/>
              </a:solidFill>
              <a:latin typeface="Palatino Linotype" pitchFamily="18" charset="0"/>
            </a:endParaRPr>
          </a:p>
        </p:txBody>
      </p:sp>
      <p:sp>
        <p:nvSpPr>
          <p:cNvPr id="6" name="Flowchart: Process 5"/>
          <p:cNvSpPr/>
          <p:nvPr/>
        </p:nvSpPr>
        <p:spPr>
          <a:xfrm>
            <a:off x="5940152"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wellbeing</a:t>
            </a:r>
            <a:endParaRPr lang="en-US" sz="2000" dirty="0">
              <a:latin typeface="Palatino Linotype" pitchFamily="18" charset="0"/>
            </a:endParaRPr>
          </a:p>
        </p:txBody>
      </p:sp>
      <p:sp>
        <p:nvSpPr>
          <p:cNvPr id="7" name="Flowchart: Process 6"/>
          <p:cNvSpPr/>
          <p:nvPr/>
        </p:nvSpPr>
        <p:spPr>
          <a:xfrm>
            <a:off x="3707904" y="4149080"/>
            <a:ext cx="1944216"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mobility</a:t>
            </a:r>
            <a:endParaRPr lang="en-US" sz="2000" dirty="0">
              <a:latin typeface="Palatino Linotype" pitchFamily="18" charset="0"/>
            </a:endParaRPr>
          </a:p>
        </p:txBody>
      </p:sp>
      <p:sp>
        <p:nvSpPr>
          <p:cNvPr id="9" name="Right Arrow 8"/>
          <p:cNvSpPr/>
          <p:nvPr/>
        </p:nvSpPr>
        <p:spPr>
          <a:xfrm rot="19154399">
            <a:off x="6123718" y="34038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79512" y="1997838"/>
            <a:ext cx="6678488" cy="4339650"/>
          </a:xfrm>
          <a:prstGeom prst="rect">
            <a:avLst/>
          </a:prstGeom>
        </p:spPr>
        <p:txBody>
          <a:bodyPr wrap="square">
            <a:spAutoFit/>
          </a:bodyPr>
          <a:lstStyle/>
          <a:p>
            <a:endParaRPr lang="en-GB" sz="2000" dirty="0" smtClean="0">
              <a:latin typeface="Palatino Linotype" pitchFamily="18" charset="0"/>
            </a:endParaRPr>
          </a:p>
          <a:p>
            <a:endParaRPr lang="en-GB" sz="2000" dirty="0" smtClean="0">
              <a:latin typeface="Palatino Linotype" pitchFamily="18" charset="0"/>
            </a:endParaRPr>
          </a:p>
          <a:p>
            <a:r>
              <a:rPr lang="en-GB" sz="2000" dirty="0" smtClean="0">
                <a:latin typeface="Palatino Linotype" pitchFamily="18" charset="0"/>
              </a:rPr>
              <a:t>Physical </a:t>
            </a:r>
            <a:r>
              <a:rPr lang="en-GB" sz="2000" dirty="0">
                <a:latin typeface="Palatino Linotype" pitchFamily="18" charset="0"/>
              </a:rPr>
              <a:t>ability: </a:t>
            </a:r>
          </a:p>
          <a:p>
            <a:pPr marL="342900" indent="-342900">
              <a:buFont typeface="Arial" pitchFamily="34" charset="0"/>
              <a:buChar char="•"/>
            </a:pPr>
            <a:r>
              <a:rPr lang="en-GB" sz="2000" dirty="0">
                <a:latin typeface="Palatino Linotype" pitchFamily="18" charset="0"/>
              </a:rPr>
              <a:t>Limiting condition/disability</a:t>
            </a:r>
          </a:p>
          <a:p>
            <a:pPr marL="342900" indent="-342900">
              <a:buFont typeface="Arial" pitchFamily="34" charset="0"/>
              <a:buChar char="•"/>
            </a:pPr>
            <a:r>
              <a:rPr lang="en-GB" sz="2000" dirty="0">
                <a:latin typeface="Palatino Linotype" pitchFamily="18" charset="0"/>
              </a:rPr>
              <a:t>Self-rated health</a:t>
            </a:r>
          </a:p>
          <a:p>
            <a:pPr marL="342900" indent="-342900">
              <a:buFont typeface="Arial" pitchFamily="34" charset="0"/>
              <a:buChar char="•"/>
            </a:pPr>
            <a:r>
              <a:rPr lang="en-GB" sz="2000" dirty="0">
                <a:latin typeface="Palatino Linotype" pitchFamily="18" charset="0"/>
              </a:rPr>
              <a:t>Distance can walk on a good day</a:t>
            </a:r>
          </a:p>
          <a:p>
            <a:pPr marL="342900" indent="-342900">
              <a:buFont typeface="Arial" pitchFamily="34" charset="0"/>
              <a:buChar char="•"/>
            </a:pPr>
            <a:r>
              <a:rPr lang="en-GB" sz="2000" dirty="0">
                <a:latin typeface="Palatino Linotype" pitchFamily="18" charset="0"/>
              </a:rPr>
              <a:t>‘</a:t>
            </a:r>
            <a:r>
              <a:rPr lang="en-GB" sz="2000" i="1" dirty="0">
                <a:latin typeface="Palatino Linotype" pitchFamily="18" charset="0"/>
              </a:rPr>
              <a:t>I am healthy enough to get out and about’ </a:t>
            </a:r>
          </a:p>
          <a:p>
            <a:r>
              <a:rPr lang="en-GB" sz="2000" dirty="0">
                <a:latin typeface="Palatino Linotype" pitchFamily="18" charset="0"/>
              </a:rPr>
              <a:t>Mobility against aspirations: </a:t>
            </a:r>
          </a:p>
          <a:p>
            <a:pPr marL="342900" indent="-342900">
              <a:buFont typeface="Arial" pitchFamily="34" charset="0"/>
              <a:buChar char="•"/>
            </a:pPr>
            <a:r>
              <a:rPr lang="en-GB" sz="2000" i="1" dirty="0">
                <a:latin typeface="Palatino Linotype" pitchFamily="18" charset="0"/>
              </a:rPr>
              <a:t>‘I can get to the  places I </a:t>
            </a:r>
            <a:endParaRPr lang="en-GB" sz="2000" i="1" dirty="0" smtClean="0">
              <a:latin typeface="Palatino Linotype" pitchFamily="18" charset="0"/>
            </a:endParaRPr>
          </a:p>
          <a:p>
            <a:r>
              <a:rPr lang="en-GB" sz="2000" i="1" dirty="0" smtClean="0">
                <a:latin typeface="Palatino Linotype" pitchFamily="18" charset="0"/>
              </a:rPr>
              <a:t>      want </a:t>
            </a:r>
            <a:r>
              <a:rPr lang="en-GB" sz="2000" i="1" dirty="0">
                <a:latin typeface="Palatino Linotype" pitchFamily="18" charset="0"/>
              </a:rPr>
              <a:t>to go to’ </a:t>
            </a:r>
          </a:p>
          <a:p>
            <a:r>
              <a:rPr lang="en-GB" i="1" dirty="0">
                <a:latin typeface="Palatino Linotype" pitchFamily="18" charset="0"/>
              </a:rPr>
              <a:t>   </a:t>
            </a:r>
          </a:p>
          <a:p>
            <a:endParaRPr lang="en-GB" dirty="0">
              <a:latin typeface="Palatino Linotype" pitchFamily="18" charset="0"/>
            </a:endParaRPr>
          </a:p>
          <a:p>
            <a:r>
              <a:rPr lang="en-GB" sz="2000" dirty="0" smtClean="0">
                <a:latin typeface="Palatino Linotype" pitchFamily="18" charset="0"/>
              </a:rPr>
              <a:t>NOT </a:t>
            </a:r>
            <a:r>
              <a:rPr lang="en-GB" sz="2000" dirty="0">
                <a:latin typeface="Palatino Linotype" pitchFamily="18" charset="0"/>
              </a:rPr>
              <a:t>strong: Access to high mobility technology; Actual mobility</a:t>
            </a:r>
          </a:p>
        </p:txBody>
      </p:sp>
    </p:spTree>
    <p:extLst>
      <p:ext uri="{BB962C8B-B14F-4D97-AF65-F5344CB8AC3E}">
        <p14:creationId xmlns:p14="http://schemas.microsoft.com/office/powerpoint/2010/main" val="1982111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endParaRPr lang="en-US" sz="2800" dirty="0">
              <a:latin typeface="Palatino Linotype" pitchFamily="18" charset="0"/>
            </a:endParaRPr>
          </a:p>
        </p:txBody>
      </p:sp>
      <p:sp>
        <p:nvSpPr>
          <p:cNvPr id="3" name="Subtitle 2"/>
          <p:cNvSpPr>
            <a:spLocks noGrp="1"/>
          </p:cNvSpPr>
          <p:nvPr>
            <p:ph type="subTitle" idx="1"/>
          </p:nvPr>
        </p:nvSpPr>
        <p:spPr>
          <a:xfrm>
            <a:off x="827584" y="1268760"/>
            <a:ext cx="7416824" cy="4896544"/>
          </a:xfrm>
        </p:spPr>
        <p:txBody>
          <a:bodyPr>
            <a:normAutofit/>
          </a:bodyPr>
          <a:lstStyle/>
          <a:p>
            <a:pPr algn="l"/>
            <a:r>
              <a:rPr lang="en-US" sz="2000" dirty="0" smtClean="0">
                <a:solidFill>
                  <a:schemeClr val="tx1"/>
                </a:solidFill>
                <a:latin typeface="Palatino Linotype" pitchFamily="18" charset="0"/>
              </a:rPr>
              <a:t>Illustrative participant comments:</a:t>
            </a:r>
          </a:p>
          <a:p>
            <a:pPr algn="l"/>
            <a:endParaRPr lang="en-US" sz="2000" i="1" dirty="0">
              <a:solidFill>
                <a:schemeClr val="tx1"/>
              </a:solidFill>
              <a:latin typeface="Palatino Linotype" pitchFamily="18" charset="0"/>
            </a:endParaRPr>
          </a:p>
          <a:p>
            <a:pPr algn="l"/>
            <a:r>
              <a:rPr lang="en-US" sz="2000" i="1" dirty="0" smtClean="0">
                <a:solidFill>
                  <a:schemeClr val="tx1"/>
                </a:solidFill>
                <a:latin typeface="Palatino Linotype" pitchFamily="18" charset="0"/>
              </a:rPr>
              <a:t>“Twice </a:t>
            </a:r>
            <a:r>
              <a:rPr lang="en-US" sz="2000" i="1" dirty="0">
                <a:solidFill>
                  <a:schemeClr val="tx1"/>
                </a:solidFill>
                <a:latin typeface="Palatino Linotype" pitchFamily="18" charset="0"/>
              </a:rPr>
              <a:t>a year, I meet a friend in Windermere. And that’s important because I really love the drive</a:t>
            </a:r>
            <a:r>
              <a:rPr lang="en-US" sz="2000" dirty="0">
                <a:solidFill>
                  <a:schemeClr val="tx1"/>
                </a:solidFill>
                <a:latin typeface="Palatino Linotype" pitchFamily="18" charset="0"/>
              </a:rPr>
              <a:t>” (HEX 1</a:t>
            </a:r>
            <a:r>
              <a:rPr lang="en-US" sz="2000" dirty="0" smtClean="0">
                <a:solidFill>
                  <a:schemeClr val="tx1"/>
                </a:solidFill>
                <a:latin typeface="Palatino Linotype" pitchFamily="18" charset="0"/>
              </a:rPr>
              <a:t>)</a:t>
            </a:r>
          </a:p>
          <a:p>
            <a:pPr algn="l"/>
            <a:endParaRPr lang="en-US" sz="2000" i="1" dirty="0" smtClean="0">
              <a:solidFill>
                <a:schemeClr val="tx1"/>
              </a:solidFill>
              <a:latin typeface="Palatino Linotype" pitchFamily="18" charset="0"/>
            </a:endParaRPr>
          </a:p>
          <a:p>
            <a:pPr algn="l"/>
            <a:r>
              <a:rPr lang="en-US" sz="2000" i="1" dirty="0" smtClean="0">
                <a:solidFill>
                  <a:schemeClr val="tx1"/>
                </a:solidFill>
                <a:latin typeface="Palatino Linotype" pitchFamily="18" charset="0"/>
              </a:rPr>
              <a:t>“After </a:t>
            </a:r>
            <a:r>
              <a:rPr lang="en-US" sz="2000" i="1" dirty="0">
                <a:solidFill>
                  <a:schemeClr val="tx1"/>
                </a:solidFill>
                <a:latin typeface="Palatino Linotype" pitchFamily="18" charset="0"/>
              </a:rPr>
              <a:t>the first week </a:t>
            </a:r>
            <a:r>
              <a:rPr lang="en-US" sz="2000" i="1" dirty="0" smtClean="0">
                <a:solidFill>
                  <a:schemeClr val="tx1"/>
                </a:solidFill>
                <a:latin typeface="Palatino Linotype" pitchFamily="18" charset="0"/>
              </a:rPr>
              <a:t>[after his wife had a stroke] we </a:t>
            </a:r>
            <a:r>
              <a:rPr lang="en-US" sz="2000" i="1" dirty="0">
                <a:solidFill>
                  <a:schemeClr val="tx1"/>
                </a:solidFill>
                <a:latin typeface="Palatino Linotype" pitchFamily="18" charset="0"/>
              </a:rPr>
              <a:t>asked for the wheelchair, got the wheelchair and were out. Sometimes twice a day. Because it was such a glorious summer”</a:t>
            </a:r>
            <a:r>
              <a:rPr lang="en-US" sz="2000" dirty="0">
                <a:solidFill>
                  <a:schemeClr val="tx1"/>
                </a:solidFill>
                <a:latin typeface="Palatino Linotype" pitchFamily="18" charset="0"/>
              </a:rPr>
              <a:t> (HEX2</a:t>
            </a:r>
            <a:r>
              <a:rPr lang="en-US" sz="2000" dirty="0" smtClean="0">
                <a:solidFill>
                  <a:schemeClr val="tx1"/>
                </a:solidFill>
                <a:latin typeface="Palatino Linotype" pitchFamily="18" charset="0"/>
              </a:rPr>
              <a:t>)</a:t>
            </a:r>
          </a:p>
          <a:p>
            <a:pPr algn="l"/>
            <a:endParaRPr lang="en-US" sz="2000" i="1" dirty="0" smtClean="0">
              <a:solidFill>
                <a:schemeClr val="tx1"/>
              </a:solidFill>
              <a:latin typeface="Palatino Linotype" pitchFamily="18" charset="0"/>
            </a:endParaRPr>
          </a:p>
          <a:p>
            <a:pPr algn="l"/>
            <a:r>
              <a:rPr lang="en-US" sz="2000" i="1" dirty="0" smtClean="0">
                <a:solidFill>
                  <a:schemeClr val="tx1"/>
                </a:solidFill>
                <a:latin typeface="Palatino Linotype" pitchFamily="18" charset="0"/>
              </a:rPr>
              <a:t>“</a:t>
            </a:r>
            <a:r>
              <a:rPr lang="en-US" sz="2000" i="1" dirty="0">
                <a:solidFill>
                  <a:schemeClr val="tx1"/>
                </a:solidFill>
                <a:latin typeface="Palatino Linotype" pitchFamily="18" charset="0"/>
              </a:rPr>
              <a:t>I love to go into York and walk… I just love to be out and about”</a:t>
            </a:r>
            <a:r>
              <a:rPr lang="en-US" sz="2000" dirty="0">
                <a:solidFill>
                  <a:schemeClr val="tx1"/>
                </a:solidFill>
                <a:latin typeface="Palatino Linotype" pitchFamily="18" charset="0"/>
              </a:rPr>
              <a:t> (YORK 14). </a:t>
            </a:r>
          </a:p>
          <a:p>
            <a:r>
              <a:rPr lang="en-US" sz="1800" b="1" dirty="0"/>
              <a:t> </a:t>
            </a:r>
            <a:endParaRPr lang="en-US" sz="1800" dirty="0"/>
          </a:p>
        </p:txBody>
      </p:sp>
    </p:spTree>
    <p:extLst>
      <p:ext uri="{BB962C8B-B14F-4D97-AF65-F5344CB8AC3E}">
        <p14:creationId xmlns:p14="http://schemas.microsoft.com/office/powerpoint/2010/main" val="3048264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3"/>
            <a:ext cx="7772400" cy="1080120"/>
          </a:xfrm>
        </p:spPr>
        <p:txBody>
          <a:bodyPr>
            <a:noAutofit/>
          </a:bodyPr>
          <a:lstStyle/>
          <a:p>
            <a:r>
              <a:rPr lang="en-US" sz="2400" dirty="0" smtClean="0">
                <a:latin typeface="Palatino Linotype" pitchFamily="18" charset="0"/>
              </a:rPr>
              <a:t>Results (2): Strong correlation </a:t>
            </a:r>
            <a:r>
              <a:rPr lang="en-US" sz="2400" dirty="0">
                <a:latin typeface="Palatino Linotype" pitchFamily="18" charset="0"/>
              </a:rPr>
              <a:t>between </a:t>
            </a:r>
            <a:r>
              <a:rPr lang="en-US" sz="2400" u="sng" dirty="0" smtClean="0">
                <a:latin typeface="Palatino Linotype" pitchFamily="18" charset="0"/>
              </a:rPr>
              <a:t>one </a:t>
            </a:r>
            <a:r>
              <a:rPr lang="en-US" sz="2400" dirty="0" smtClean="0">
                <a:latin typeface="Palatino Linotype" pitchFamily="18" charset="0"/>
              </a:rPr>
              <a:t>mobility measure </a:t>
            </a:r>
            <a:r>
              <a:rPr lang="en-US" sz="2400" dirty="0">
                <a:latin typeface="Palatino Linotype" pitchFamily="18" charset="0"/>
              </a:rPr>
              <a:t>and </a:t>
            </a:r>
            <a:r>
              <a:rPr lang="en-US" sz="2400" u="sng" dirty="0" smtClean="0">
                <a:latin typeface="Palatino Linotype" pitchFamily="18" charset="0"/>
              </a:rPr>
              <a:t>one</a:t>
            </a:r>
            <a:r>
              <a:rPr lang="en-US" sz="2400" dirty="0" smtClean="0">
                <a:latin typeface="Palatino Linotype" pitchFamily="18" charset="0"/>
              </a:rPr>
              <a:t> environment measure</a:t>
            </a:r>
            <a:endParaRPr lang="en-US" sz="2400" dirty="0">
              <a:latin typeface="Palatino Linotype" pitchFamily="18" charset="0"/>
            </a:endParaRPr>
          </a:p>
        </p:txBody>
      </p:sp>
      <p:sp>
        <p:nvSpPr>
          <p:cNvPr id="3" name="Subtitle 2"/>
          <p:cNvSpPr>
            <a:spLocks noGrp="1"/>
          </p:cNvSpPr>
          <p:nvPr>
            <p:ph type="subTitle" idx="1"/>
          </p:nvPr>
        </p:nvSpPr>
        <p:spPr>
          <a:xfrm>
            <a:off x="827584" y="2024844"/>
            <a:ext cx="7416824" cy="4140460"/>
          </a:xfrm>
        </p:spPr>
        <p:txBody>
          <a:bodyPr>
            <a:normAutofit/>
          </a:bodyPr>
          <a:lstStyle/>
          <a:p>
            <a:pPr algn="l"/>
            <a:endParaRPr lang="en-GB" sz="2400" dirty="0" smtClean="0">
              <a:solidFill>
                <a:schemeClr val="tx1"/>
              </a:solidFill>
              <a:latin typeface="Palatino Linotype" pitchFamily="18" charset="0"/>
            </a:endParaRPr>
          </a:p>
          <a:p>
            <a:pPr algn="l"/>
            <a:r>
              <a:rPr lang="en-GB" sz="2200" i="1" dirty="0" smtClean="0">
                <a:solidFill>
                  <a:schemeClr val="tx1"/>
                </a:solidFill>
                <a:latin typeface="Palatino Linotype" pitchFamily="18" charset="0"/>
              </a:rPr>
              <a:t>       </a:t>
            </a:r>
            <a:r>
              <a:rPr lang="en-GB" sz="2000" i="1" dirty="0" smtClean="0">
                <a:solidFill>
                  <a:schemeClr val="tx1"/>
                </a:solidFill>
                <a:latin typeface="Palatino Linotype" pitchFamily="18" charset="0"/>
              </a:rPr>
              <a:t>‘</a:t>
            </a:r>
            <a:r>
              <a:rPr lang="en-GB" sz="2000" i="1" dirty="0">
                <a:solidFill>
                  <a:schemeClr val="tx1"/>
                </a:solidFill>
                <a:latin typeface="Palatino Linotype" pitchFamily="18" charset="0"/>
              </a:rPr>
              <a:t>The shops and services are good overall’ </a:t>
            </a:r>
          </a:p>
          <a:p>
            <a:pPr algn="l"/>
            <a:endParaRPr lang="en-GB" sz="2000" i="1" dirty="0" smtClean="0">
              <a:solidFill>
                <a:schemeClr val="tx1"/>
              </a:solidFill>
              <a:latin typeface="Palatino Linotype" pitchFamily="18" charset="0"/>
            </a:endParaRPr>
          </a:p>
          <a:p>
            <a:pPr algn="l"/>
            <a:endParaRPr lang="en-GB" sz="2000" i="1" dirty="0">
              <a:solidFill>
                <a:schemeClr val="tx1"/>
              </a:solidFill>
              <a:latin typeface="Palatino Linotype" pitchFamily="18" charset="0"/>
            </a:endParaRPr>
          </a:p>
          <a:p>
            <a:pPr algn="l"/>
            <a:endParaRPr lang="en-GB" sz="2000" i="1" dirty="0" smtClean="0">
              <a:solidFill>
                <a:schemeClr val="tx1"/>
              </a:solidFill>
              <a:latin typeface="Palatino Linotype" pitchFamily="18" charset="0"/>
            </a:endParaRPr>
          </a:p>
          <a:p>
            <a:pPr algn="l"/>
            <a:endParaRPr lang="en-GB" sz="2000" i="1" dirty="0">
              <a:solidFill>
                <a:schemeClr val="tx1"/>
              </a:solidFill>
              <a:latin typeface="Palatino Linotype" pitchFamily="18" charset="0"/>
            </a:endParaRPr>
          </a:p>
          <a:p>
            <a:pPr algn="l"/>
            <a:r>
              <a:rPr lang="en-GB" sz="2000" i="1" dirty="0" smtClean="0">
                <a:solidFill>
                  <a:schemeClr val="tx1"/>
                </a:solidFill>
                <a:latin typeface="Palatino Linotype" pitchFamily="18" charset="0"/>
              </a:rPr>
              <a:t>			</a:t>
            </a:r>
          </a:p>
          <a:p>
            <a:pPr algn="l"/>
            <a:r>
              <a:rPr lang="en-GB" sz="2000" i="1" dirty="0">
                <a:solidFill>
                  <a:schemeClr val="tx1"/>
                </a:solidFill>
                <a:latin typeface="Palatino Linotype" pitchFamily="18" charset="0"/>
              </a:rPr>
              <a:t>	</a:t>
            </a:r>
            <a:r>
              <a:rPr lang="en-GB" sz="2000" i="1" dirty="0" smtClean="0">
                <a:solidFill>
                  <a:schemeClr val="tx1"/>
                </a:solidFill>
                <a:latin typeface="Palatino Linotype" pitchFamily="18" charset="0"/>
              </a:rPr>
              <a:t>		 </a:t>
            </a:r>
            <a:r>
              <a:rPr lang="en-GB" sz="2000" i="1" dirty="0">
                <a:solidFill>
                  <a:schemeClr val="tx1"/>
                </a:solidFill>
                <a:latin typeface="Palatino Linotype" pitchFamily="18" charset="0"/>
              </a:rPr>
              <a:t>‘I can get to the places  I want to go to’ </a:t>
            </a:r>
          </a:p>
          <a:p>
            <a:pPr algn="l"/>
            <a:r>
              <a:rPr lang="en-GB" sz="2000" dirty="0" smtClean="0">
                <a:solidFill>
                  <a:schemeClr val="tx1"/>
                </a:solidFill>
                <a:latin typeface="Palatino Linotype" pitchFamily="18" charset="0"/>
              </a:rPr>
              <a:t>NOT strong: Other mobility measures; city, other neighbourhood measures, home measures  </a:t>
            </a:r>
            <a:endParaRPr lang="en-GB" sz="2000" dirty="0">
              <a:solidFill>
                <a:schemeClr val="tx1"/>
              </a:solidFill>
              <a:latin typeface="Palatino Linotype" pitchFamily="18" charset="0"/>
            </a:endParaRPr>
          </a:p>
          <a:p>
            <a:pPr algn="l"/>
            <a:r>
              <a:rPr lang="en-GB" sz="2000" i="1" dirty="0" smtClean="0">
                <a:solidFill>
                  <a:schemeClr val="tx1"/>
                </a:solidFill>
                <a:latin typeface="Palatino Linotype" pitchFamily="18" charset="0"/>
              </a:rPr>
              <a:t>?Explore more quantitative and qualitative measures of environment?</a:t>
            </a:r>
            <a:endParaRPr lang="en-GB" sz="2000" i="1" dirty="0">
              <a:solidFill>
                <a:schemeClr val="tx1"/>
              </a:solidFill>
              <a:latin typeface="Palatino Linotype" pitchFamily="18" charset="0"/>
            </a:endParaRPr>
          </a:p>
        </p:txBody>
      </p:sp>
      <p:sp>
        <p:nvSpPr>
          <p:cNvPr id="5" name="Flowchart: Process 4"/>
          <p:cNvSpPr/>
          <p:nvPr/>
        </p:nvSpPr>
        <p:spPr>
          <a:xfrm>
            <a:off x="1475656" y="1628800"/>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environment</a:t>
            </a:r>
            <a:endParaRPr lang="en-US" sz="2000" dirty="0">
              <a:latin typeface="Palatino Linotype" pitchFamily="18" charset="0"/>
            </a:endParaRPr>
          </a:p>
        </p:txBody>
      </p:sp>
      <p:sp>
        <p:nvSpPr>
          <p:cNvPr id="7" name="Flowchart: Process 6"/>
          <p:cNvSpPr/>
          <p:nvPr/>
        </p:nvSpPr>
        <p:spPr>
          <a:xfrm>
            <a:off x="3707904" y="3654276"/>
            <a:ext cx="1944216"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mobility</a:t>
            </a:r>
            <a:endParaRPr lang="en-US" sz="2000" dirty="0">
              <a:latin typeface="Palatino Linotype" pitchFamily="18" charset="0"/>
            </a:endParaRPr>
          </a:p>
        </p:txBody>
      </p:sp>
      <p:sp>
        <p:nvSpPr>
          <p:cNvPr id="8" name="Right Arrow 7"/>
          <p:cNvSpPr/>
          <p:nvPr/>
        </p:nvSpPr>
        <p:spPr>
          <a:xfrm rot="2351806">
            <a:off x="2256999" y="30497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6698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endParaRPr lang="en-US" sz="2800" dirty="0">
              <a:latin typeface="Palatino Linotype" pitchFamily="18" charset="0"/>
            </a:endParaRPr>
          </a:p>
        </p:txBody>
      </p:sp>
      <p:sp>
        <p:nvSpPr>
          <p:cNvPr id="3" name="Subtitle 2"/>
          <p:cNvSpPr>
            <a:spLocks noGrp="1"/>
          </p:cNvSpPr>
          <p:nvPr>
            <p:ph type="subTitle" idx="1"/>
          </p:nvPr>
        </p:nvSpPr>
        <p:spPr>
          <a:xfrm>
            <a:off x="827584" y="1124744"/>
            <a:ext cx="7416824" cy="5400600"/>
          </a:xfrm>
        </p:spPr>
        <p:txBody>
          <a:bodyPr>
            <a:normAutofit fontScale="92500" lnSpcReduction="20000"/>
          </a:bodyPr>
          <a:lstStyle/>
          <a:p>
            <a:pPr algn="l"/>
            <a:r>
              <a:rPr lang="en-US" sz="2200" dirty="0" smtClean="0">
                <a:solidFill>
                  <a:schemeClr val="tx1"/>
                </a:solidFill>
                <a:latin typeface="Palatino Linotype" pitchFamily="18" charset="0"/>
              </a:rPr>
              <a:t>Illustrative participant comments:</a:t>
            </a:r>
          </a:p>
          <a:p>
            <a:pPr algn="l"/>
            <a:endParaRPr lang="en-US" sz="2200" i="1" dirty="0">
              <a:solidFill>
                <a:schemeClr val="tx1"/>
              </a:solidFill>
              <a:latin typeface="Palatino Linotype" pitchFamily="18" charset="0"/>
            </a:endParaRPr>
          </a:p>
          <a:p>
            <a:pPr algn="l"/>
            <a:r>
              <a:rPr lang="en-US" sz="2200" i="1" dirty="0">
                <a:solidFill>
                  <a:schemeClr val="tx1"/>
                </a:solidFill>
                <a:latin typeface="Palatino Linotype" pitchFamily="18" charset="0"/>
              </a:rPr>
              <a:t>“It’s an ideal place to live for the town</a:t>
            </a:r>
            <a:r>
              <a:rPr lang="en-US" sz="2200" dirty="0">
                <a:solidFill>
                  <a:schemeClr val="tx1"/>
                </a:solidFill>
                <a:latin typeface="Palatino Linotype" pitchFamily="18" charset="0"/>
              </a:rPr>
              <a:t>” (HEX5). </a:t>
            </a:r>
            <a:r>
              <a:rPr lang="en-US" sz="2200" i="1" dirty="0">
                <a:solidFill>
                  <a:schemeClr val="tx1"/>
                </a:solidFill>
                <a:latin typeface="Palatino Linotype" pitchFamily="18" charset="0"/>
              </a:rPr>
              <a:t> </a:t>
            </a:r>
            <a:endParaRPr lang="en-US" sz="2200" i="1" dirty="0" smtClean="0">
              <a:solidFill>
                <a:schemeClr val="tx1"/>
              </a:solidFill>
              <a:latin typeface="Palatino Linotype" pitchFamily="18" charset="0"/>
            </a:endParaRPr>
          </a:p>
          <a:p>
            <a:pPr algn="l"/>
            <a:endParaRPr lang="en-US" sz="2200" i="1" dirty="0" smtClean="0">
              <a:solidFill>
                <a:schemeClr val="tx1"/>
              </a:solidFill>
              <a:latin typeface="Palatino Linotype" pitchFamily="18" charset="0"/>
            </a:endParaRPr>
          </a:p>
          <a:p>
            <a:pPr algn="l"/>
            <a:r>
              <a:rPr lang="en-US" sz="2200" i="1" dirty="0" smtClean="0">
                <a:solidFill>
                  <a:schemeClr val="tx1"/>
                </a:solidFill>
                <a:latin typeface="Palatino Linotype" pitchFamily="18" charset="0"/>
              </a:rPr>
              <a:t>“</a:t>
            </a:r>
            <a:r>
              <a:rPr lang="en-US" sz="2200" i="1" dirty="0">
                <a:solidFill>
                  <a:schemeClr val="tx1"/>
                </a:solidFill>
                <a:latin typeface="Palatino Linotype" pitchFamily="18" charset="0"/>
              </a:rPr>
              <a:t>It would be a help if public transport went where you wanted it to go”</a:t>
            </a:r>
            <a:r>
              <a:rPr lang="en-US" sz="2200" dirty="0">
                <a:solidFill>
                  <a:schemeClr val="tx1"/>
                </a:solidFill>
                <a:latin typeface="Palatino Linotype" pitchFamily="18" charset="0"/>
              </a:rPr>
              <a:t> (HEX1).  </a:t>
            </a:r>
            <a:endParaRPr lang="en-US" sz="2200" dirty="0" smtClean="0">
              <a:solidFill>
                <a:schemeClr val="tx1"/>
              </a:solidFill>
              <a:latin typeface="Palatino Linotype" pitchFamily="18" charset="0"/>
            </a:endParaRPr>
          </a:p>
          <a:p>
            <a:pPr algn="l"/>
            <a:endParaRPr lang="en-US" sz="2200" dirty="0">
              <a:solidFill>
                <a:schemeClr val="tx1"/>
              </a:solidFill>
              <a:latin typeface="Palatino Linotype" pitchFamily="18" charset="0"/>
            </a:endParaRPr>
          </a:p>
          <a:p>
            <a:pPr algn="l"/>
            <a:r>
              <a:rPr lang="en-US" sz="2200" i="1" dirty="0">
                <a:solidFill>
                  <a:schemeClr val="tx1"/>
                </a:solidFill>
                <a:latin typeface="Palatino Linotype" pitchFamily="18" charset="0"/>
              </a:rPr>
              <a:t>“by and large, people in this town are very very helpful, they’re aware of my limitations [he has cerebral palsy and uses a wheelchair or scooter], and don’t put me in situations where there’s going to be problems. Maybe I’m lucky living in a place like this, I don’t know”</a:t>
            </a:r>
            <a:r>
              <a:rPr lang="en-US" sz="2200" dirty="0">
                <a:solidFill>
                  <a:schemeClr val="tx1"/>
                </a:solidFill>
                <a:latin typeface="Palatino Linotype" pitchFamily="18" charset="0"/>
              </a:rPr>
              <a:t> (HEX2</a:t>
            </a:r>
            <a:r>
              <a:rPr lang="en-US" sz="2200" b="1" dirty="0">
                <a:solidFill>
                  <a:schemeClr val="tx1"/>
                </a:solidFill>
                <a:latin typeface="Palatino Linotype" pitchFamily="18" charset="0"/>
              </a:rPr>
              <a:t>). </a:t>
            </a:r>
            <a:endParaRPr lang="en-US" sz="2200" dirty="0">
              <a:solidFill>
                <a:schemeClr val="tx1"/>
              </a:solidFill>
              <a:latin typeface="Palatino Linotype" pitchFamily="18" charset="0"/>
            </a:endParaRPr>
          </a:p>
          <a:p>
            <a:pPr algn="l"/>
            <a:endParaRPr lang="en-US" sz="2200" dirty="0" smtClean="0">
              <a:solidFill>
                <a:schemeClr val="tx1"/>
              </a:solidFill>
              <a:latin typeface="Palatino Linotype" pitchFamily="18" charset="0"/>
            </a:endParaRPr>
          </a:p>
          <a:p>
            <a:pPr algn="l"/>
            <a:r>
              <a:rPr lang="en-US" sz="2200" dirty="0" smtClean="0">
                <a:solidFill>
                  <a:schemeClr val="tx1"/>
                </a:solidFill>
                <a:latin typeface="Palatino Linotype" pitchFamily="18" charset="0"/>
              </a:rPr>
              <a:t>“</a:t>
            </a:r>
            <a:r>
              <a:rPr lang="en-US" sz="2200" i="1" dirty="0">
                <a:solidFill>
                  <a:schemeClr val="tx1"/>
                </a:solidFill>
                <a:latin typeface="Palatino Linotype" pitchFamily="18" charset="0"/>
              </a:rPr>
              <a:t>It’s a 4-inch drop kerb. Well if I’d gone over that it would have tipped the scooter over” [Interviewer: </a:t>
            </a:r>
            <a:r>
              <a:rPr lang="en-US" sz="2200" i="1" dirty="0" smtClean="0">
                <a:solidFill>
                  <a:schemeClr val="tx1"/>
                </a:solidFill>
                <a:latin typeface="Palatino Linotype" pitchFamily="18" charset="0"/>
              </a:rPr>
              <a:t>Does </a:t>
            </a:r>
            <a:r>
              <a:rPr lang="en-US" sz="2200" i="1" dirty="0">
                <a:solidFill>
                  <a:schemeClr val="tx1"/>
                </a:solidFill>
                <a:latin typeface="Palatino Linotype" pitchFamily="18" charset="0"/>
              </a:rPr>
              <a:t>it put you off visiting the area</a:t>
            </a:r>
            <a:r>
              <a:rPr lang="en-US" sz="2200" i="1" dirty="0" smtClean="0">
                <a:solidFill>
                  <a:schemeClr val="tx1"/>
                </a:solidFill>
                <a:latin typeface="Palatino Linotype" pitchFamily="18" charset="0"/>
              </a:rPr>
              <a:t>?’ </a:t>
            </a:r>
            <a:r>
              <a:rPr lang="en-US" sz="2200" i="1" dirty="0">
                <a:solidFill>
                  <a:schemeClr val="tx1"/>
                </a:solidFill>
                <a:latin typeface="Palatino Linotype" pitchFamily="18" charset="0"/>
              </a:rPr>
              <a:t>“No” </a:t>
            </a:r>
            <a:r>
              <a:rPr lang="en-US" sz="2200" dirty="0">
                <a:solidFill>
                  <a:schemeClr val="tx1"/>
                </a:solidFill>
                <a:latin typeface="Palatino Linotype" pitchFamily="18" charset="0"/>
              </a:rPr>
              <a:t>(HEX2). </a:t>
            </a:r>
            <a:endParaRPr lang="en-US" sz="2200" dirty="0" smtClean="0">
              <a:solidFill>
                <a:schemeClr val="tx1"/>
              </a:solidFill>
              <a:latin typeface="Palatino Linotype" pitchFamily="18" charset="0"/>
            </a:endParaRPr>
          </a:p>
          <a:p>
            <a:pPr algn="l"/>
            <a:endParaRPr lang="en-US" sz="2200" dirty="0">
              <a:solidFill>
                <a:schemeClr val="tx1"/>
              </a:solidFill>
              <a:latin typeface="Palatino Linotype" pitchFamily="18" charset="0"/>
            </a:endParaRPr>
          </a:p>
          <a:p>
            <a:pPr algn="l"/>
            <a:r>
              <a:rPr lang="en-US" sz="2200" dirty="0">
                <a:solidFill>
                  <a:schemeClr val="tx1"/>
                </a:solidFill>
                <a:latin typeface="Palatino Linotype" pitchFamily="18" charset="0"/>
              </a:rPr>
              <a:t>“</a:t>
            </a:r>
            <a:r>
              <a:rPr lang="en-US" sz="2200" i="1" dirty="0">
                <a:solidFill>
                  <a:schemeClr val="tx1"/>
                </a:solidFill>
                <a:latin typeface="Palatino Linotype" pitchFamily="18" charset="0"/>
              </a:rPr>
              <a:t>I choose not to go into York on Saturdays”</a:t>
            </a:r>
            <a:r>
              <a:rPr lang="en-US" sz="2200" dirty="0">
                <a:solidFill>
                  <a:schemeClr val="tx1"/>
                </a:solidFill>
                <a:latin typeface="Palatino Linotype" pitchFamily="18" charset="0"/>
              </a:rPr>
              <a:t> (YORK14</a:t>
            </a:r>
            <a:r>
              <a:rPr lang="en-US" sz="2000" dirty="0">
                <a:solidFill>
                  <a:schemeClr val="tx1"/>
                </a:solidFill>
                <a:latin typeface="Palatino Linotype" pitchFamily="18" charset="0"/>
              </a:rPr>
              <a:t>). </a:t>
            </a:r>
          </a:p>
          <a:p>
            <a:pPr algn="l"/>
            <a:endParaRPr lang="en-US" sz="2000" dirty="0">
              <a:solidFill>
                <a:schemeClr val="tx1"/>
              </a:solidFill>
              <a:latin typeface="Palatino Linotype" pitchFamily="18" charset="0"/>
            </a:endParaRPr>
          </a:p>
        </p:txBody>
      </p:sp>
    </p:spTree>
    <p:extLst>
      <p:ext uri="{BB962C8B-B14F-4D97-AF65-F5344CB8AC3E}">
        <p14:creationId xmlns:p14="http://schemas.microsoft.com/office/powerpoint/2010/main" val="1206231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r>
              <a:rPr lang="en-US" sz="2800" dirty="0" smtClean="0">
                <a:latin typeface="Palatino Linotype" pitchFamily="18" charset="0"/>
              </a:rPr>
              <a:t>Inhibitory features of (pedestrian/scooter/wheelchair) micro environments</a:t>
            </a:r>
            <a:endParaRPr lang="en-US" sz="2800" dirty="0">
              <a:latin typeface="Palatino Linotype" pitchFamily="18" charset="0"/>
            </a:endParaRPr>
          </a:p>
        </p:txBody>
      </p:sp>
      <p:sp>
        <p:nvSpPr>
          <p:cNvPr id="3" name="Subtitle 2"/>
          <p:cNvSpPr>
            <a:spLocks noGrp="1"/>
          </p:cNvSpPr>
          <p:nvPr>
            <p:ph type="subTitle" idx="1"/>
          </p:nvPr>
        </p:nvSpPr>
        <p:spPr>
          <a:xfrm>
            <a:off x="827584" y="1268760"/>
            <a:ext cx="7416824" cy="4896544"/>
          </a:xfrm>
        </p:spPr>
        <p:txBody>
          <a:bodyPr>
            <a:normAutofit fontScale="92500" lnSpcReduction="10000"/>
          </a:bodyPr>
          <a:lstStyle/>
          <a:p>
            <a:pPr algn="l"/>
            <a:endParaRPr lang="en-US" sz="2000" dirty="0" smtClean="0">
              <a:solidFill>
                <a:schemeClr val="tx1"/>
              </a:solidFill>
              <a:latin typeface="Palatino Linotype" pitchFamily="18" charset="0"/>
            </a:endParaRPr>
          </a:p>
          <a:p>
            <a:pPr algn="l"/>
            <a:endParaRPr lang="en-US" sz="2000" dirty="0" smtClean="0">
              <a:solidFill>
                <a:schemeClr val="tx1"/>
              </a:solidFill>
              <a:latin typeface="Palatino Linotype" pitchFamily="18" charset="0"/>
            </a:endParaRPr>
          </a:p>
          <a:p>
            <a:pPr algn="l"/>
            <a:r>
              <a:rPr lang="en-US" sz="2000" dirty="0" smtClean="0">
                <a:solidFill>
                  <a:schemeClr val="tx1"/>
                </a:solidFill>
                <a:latin typeface="Palatino Linotype" pitchFamily="18" charset="0"/>
              </a:rPr>
              <a:t>Participant comments:</a:t>
            </a:r>
          </a:p>
          <a:p>
            <a:pPr marL="342900" lvl="0" indent="-342900" algn="l">
              <a:buFont typeface="Arial" pitchFamily="34" charset="0"/>
              <a:buChar char="•"/>
            </a:pPr>
            <a:r>
              <a:rPr lang="en-US" sz="2000" dirty="0">
                <a:solidFill>
                  <a:schemeClr val="tx1"/>
                </a:solidFill>
                <a:latin typeface="Palatino Linotype" pitchFamily="18" charset="0"/>
              </a:rPr>
              <a:t>Uneven surfaces on roads and pavements</a:t>
            </a:r>
          </a:p>
          <a:p>
            <a:pPr marL="342900" lvl="0" indent="-342900" algn="l">
              <a:buFont typeface="Arial" pitchFamily="34" charset="0"/>
              <a:buChar char="•"/>
            </a:pPr>
            <a:r>
              <a:rPr lang="en-US" sz="2000" dirty="0">
                <a:solidFill>
                  <a:schemeClr val="tx1"/>
                </a:solidFill>
                <a:latin typeface="Palatino Linotype" pitchFamily="18" charset="0"/>
              </a:rPr>
              <a:t>Slippy surfaces</a:t>
            </a:r>
          </a:p>
          <a:p>
            <a:pPr marL="342900" lvl="0" indent="-342900" algn="l">
              <a:buFont typeface="Arial" pitchFamily="34" charset="0"/>
              <a:buChar char="•"/>
            </a:pPr>
            <a:r>
              <a:rPr lang="en-US" sz="2000" dirty="0">
                <a:solidFill>
                  <a:schemeClr val="tx1"/>
                </a:solidFill>
                <a:latin typeface="Palatino Linotype" pitchFamily="18" charset="0"/>
              </a:rPr>
              <a:t>Sharp edges (which could damage scooter tyres)</a:t>
            </a:r>
          </a:p>
          <a:p>
            <a:pPr marL="342900" lvl="0" indent="-342900" algn="l">
              <a:buFont typeface="Arial" pitchFamily="34" charset="0"/>
              <a:buChar char="•"/>
            </a:pPr>
            <a:r>
              <a:rPr lang="en-US" sz="2000" dirty="0">
                <a:solidFill>
                  <a:schemeClr val="tx1"/>
                </a:solidFill>
                <a:latin typeface="Palatino Linotype" pitchFamily="18" charset="0"/>
              </a:rPr>
              <a:t>No pavements</a:t>
            </a:r>
          </a:p>
          <a:p>
            <a:pPr marL="342900" lvl="0" indent="-342900" algn="l">
              <a:buFont typeface="Arial" pitchFamily="34" charset="0"/>
              <a:buChar char="•"/>
            </a:pPr>
            <a:r>
              <a:rPr lang="en-US" sz="2000" dirty="0" smtClean="0">
                <a:solidFill>
                  <a:schemeClr val="tx1"/>
                </a:solidFill>
                <a:latin typeface="Palatino Linotype" pitchFamily="18" charset="0"/>
              </a:rPr>
              <a:t>Non-dropped </a:t>
            </a:r>
            <a:r>
              <a:rPr lang="en-US" sz="2000" dirty="0" err="1">
                <a:solidFill>
                  <a:schemeClr val="tx1"/>
                </a:solidFill>
                <a:latin typeface="Palatino Linotype" pitchFamily="18" charset="0"/>
              </a:rPr>
              <a:t>kerbs</a:t>
            </a:r>
            <a:endParaRPr lang="en-US" sz="2000" dirty="0">
              <a:solidFill>
                <a:schemeClr val="tx1"/>
              </a:solidFill>
              <a:latin typeface="Palatino Linotype" pitchFamily="18" charset="0"/>
            </a:endParaRPr>
          </a:p>
          <a:p>
            <a:pPr marL="342900" lvl="0" indent="-342900" algn="l">
              <a:buFont typeface="Arial" pitchFamily="34" charset="0"/>
              <a:buChar char="•"/>
            </a:pPr>
            <a:r>
              <a:rPr lang="en-US" sz="2000" dirty="0">
                <a:solidFill>
                  <a:schemeClr val="tx1"/>
                </a:solidFill>
                <a:latin typeface="Palatino Linotype" pitchFamily="18" charset="0"/>
              </a:rPr>
              <a:t>Steep slopes</a:t>
            </a:r>
          </a:p>
          <a:p>
            <a:pPr marL="342900" lvl="0" indent="-342900" algn="l">
              <a:buFont typeface="Arial" pitchFamily="34" charset="0"/>
              <a:buChar char="•"/>
            </a:pPr>
            <a:r>
              <a:rPr lang="en-US" sz="2000" dirty="0">
                <a:solidFill>
                  <a:schemeClr val="tx1"/>
                </a:solidFill>
                <a:latin typeface="Palatino Linotype" pitchFamily="18" charset="0"/>
              </a:rPr>
              <a:t>Steps into </a:t>
            </a:r>
            <a:r>
              <a:rPr lang="en-US" sz="2000" dirty="0" smtClean="0">
                <a:solidFill>
                  <a:schemeClr val="tx1"/>
                </a:solidFill>
                <a:latin typeface="Palatino Linotype" pitchFamily="18" charset="0"/>
              </a:rPr>
              <a:t>shops</a:t>
            </a:r>
          </a:p>
          <a:p>
            <a:pPr marL="342900" lvl="0" indent="-342900" algn="l">
              <a:buFont typeface="Arial" pitchFamily="34" charset="0"/>
              <a:buChar char="•"/>
            </a:pPr>
            <a:r>
              <a:rPr lang="en-US" sz="2000" dirty="0">
                <a:solidFill>
                  <a:schemeClr val="tx1"/>
                </a:solidFill>
                <a:latin typeface="Palatino Linotype" pitchFamily="18" charset="0"/>
              </a:rPr>
              <a:t>Parking on pavements</a:t>
            </a:r>
          </a:p>
          <a:p>
            <a:pPr marL="342900" lvl="0" indent="-342900" algn="l">
              <a:buFont typeface="Arial" pitchFamily="34" charset="0"/>
              <a:buChar char="•"/>
            </a:pPr>
            <a:r>
              <a:rPr lang="en-US" sz="2000" dirty="0">
                <a:solidFill>
                  <a:schemeClr val="tx1"/>
                </a:solidFill>
                <a:latin typeface="Palatino Linotype" pitchFamily="18" charset="0"/>
              </a:rPr>
              <a:t>Obstruction of pavements by adverts, goods, shoppers, parked bikes, bins</a:t>
            </a:r>
          </a:p>
          <a:p>
            <a:pPr marL="342900" lvl="0" indent="-342900" algn="l">
              <a:buFont typeface="Arial" pitchFamily="34" charset="0"/>
              <a:buChar char="•"/>
            </a:pPr>
            <a:r>
              <a:rPr lang="en-US" sz="2000" dirty="0">
                <a:solidFill>
                  <a:schemeClr val="tx1"/>
                </a:solidFill>
                <a:latin typeface="Palatino Linotype" pitchFamily="18" charset="0"/>
              </a:rPr>
              <a:t>Cyclists on </a:t>
            </a:r>
            <a:r>
              <a:rPr lang="en-US" sz="2000" dirty="0" smtClean="0">
                <a:solidFill>
                  <a:schemeClr val="tx1"/>
                </a:solidFill>
                <a:latin typeface="Palatino Linotype" pitchFamily="18" charset="0"/>
              </a:rPr>
              <a:t>pavements</a:t>
            </a:r>
          </a:p>
          <a:p>
            <a:pPr lvl="0" algn="l"/>
            <a:r>
              <a:rPr lang="en-US" sz="2200" dirty="0" err="1" smtClean="0">
                <a:solidFill>
                  <a:srgbClr val="C00000"/>
                </a:solidFill>
                <a:latin typeface="Palatino Linotype" pitchFamily="18" charset="0"/>
              </a:rPr>
              <a:t>ie</a:t>
            </a:r>
            <a:r>
              <a:rPr lang="en-US" sz="2200" dirty="0" smtClean="0">
                <a:solidFill>
                  <a:srgbClr val="C00000"/>
                </a:solidFill>
                <a:latin typeface="Palatino Linotype" pitchFamily="18" charset="0"/>
              </a:rPr>
              <a:t> Environmental; managerial, social implications</a:t>
            </a:r>
          </a:p>
          <a:p>
            <a:pPr algn="l"/>
            <a:endParaRPr lang="en-US" sz="2000" dirty="0">
              <a:solidFill>
                <a:schemeClr val="tx1"/>
              </a:solidFill>
              <a:latin typeface="Palatino Linotype" pitchFamily="18" charset="0"/>
            </a:endParaRPr>
          </a:p>
        </p:txBody>
      </p:sp>
    </p:spTree>
    <p:extLst>
      <p:ext uri="{BB962C8B-B14F-4D97-AF65-F5344CB8AC3E}">
        <p14:creationId xmlns:p14="http://schemas.microsoft.com/office/powerpoint/2010/main" val="2167418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endParaRPr lang="en-US" sz="2800" dirty="0">
              <a:latin typeface="Palatino Linotype" pitchFamily="18" charset="0"/>
            </a:endParaRPr>
          </a:p>
        </p:txBody>
      </p:sp>
      <p:sp>
        <p:nvSpPr>
          <p:cNvPr id="3" name="Subtitle 2"/>
          <p:cNvSpPr>
            <a:spLocks noGrp="1"/>
          </p:cNvSpPr>
          <p:nvPr>
            <p:ph type="subTitle" idx="1"/>
          </p:nvPr>
        </p:nvSpPr>
        <p:spPr>
          <a:xfrm>
            <a:off x="827584" y="1268760"/>
            <a:ext cx="7416824" cy="5256584"/>
          </a:xfrm>
        </p:spPr>
        <p:txBody>
          <a:bodyPr>
            <a:normAutofit fontScale="85000" lnSpcReduction="20000"/>
          </a:bodyPr>
          <a:lstStyle/>
          <a:p>
            <a:pPr algn="l"/>
            <a:endParaRPr lang="en-US" sz="2000" i="1" dirty="0" smtClean="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200" i="1" dirty="0">
              <a:solidFill>
                <a:schemeClr val="tx1"/>
              </a:solidFill>
              <a:latin typeface="Palatino Linotype" pitchFamily="18" charset="0"/>
            </a:endParaRPr>
          </a:p>
          <a:p>
            <a:pPr algn="l"/>
            <a:endParaRPr lang="en-US" sz="2200" i="1" dirty="0" smtClean="0">
              <a:solidFill>
                <a:schemeClr val="tx1"/>
              </a:solidFill>
              <a:latin typeface="Palatino Linotype" pitchFamily="18" charset="0"/>
            </a:endParaRPr>
          </a:p>
          <a:p>
            <a:pPr algn="l"/>
            <a:r>
              <a:rPr lang="en-US" sz="2200" i="1" dirty="0" smtClean="0">
                <a:solidFill>
                  <a:schemeClr val="tx1"/>
                </a:solidFill>
                <a:latin typeface="Palatino Linotype" pitchFamily="18" charset="0"/>
              </a:rPr>
              <a:t>“</a:t>
            </a:r>
            <a:r>
              <a:rPr lang="en-US" sz="2200" i="1" dirty="0">
                <a:solidFill>
                  <a:schemeClr val="tx1"/>
                </a:solidFill>
                <a:latin typeface="Palatino Linotype" pitchFamily="18" charset="0"/>
              </a:rPr>
              <a:t>there was no way we could go along [with a wheelchair]. It was just impossible. They’d left a way – ‘businesses open as usual’ – there was absolute uproar about that! As usual they did something and went away for a few days and came back”</a:t>
            </a:r>
            <a:r>
              <a:rPr lang="en-US" sz="2200" dirty="0">
                <a:solidFill>
                  <a:schemeClr val="tx1"/>
                </a:solidFill>
                <a:latin typeface="Palatino Linotype" pitchFamily="18" charset="0"/>
              </a:rPr>
              <a:t> (HEX5 Photo 5</a:t>
            </a:r>
            <a:r>
              <a:rPr lang="en-US" sz="2000" dirty="0">
                <a:solidFill>
                  <a:schemeClr val="tx1"/>
                </a:solidFill>
                <a:latin typeface="Palatino Linotype" pitchFamily="18" charset="0"/>
              </a:rPr>
              <a:t>)</a:t>
            </a:r>
          </a:p>
          <a:p>
            <a:r>
              <a:rPr lang="en-US" sz="1800" b="1" dirty="0"/>
              <a:t> </a:t>
            </a:r>
            <a:endParaRPr lang="en-US" sz="1800" dirty="0"/>
          </a:p>
        </p:txBody>
      </p:sp>
      <p:pic>
        <p:nvPicPr>
          <p:cNvPr id="4" name="Picture 3" descr="C:\Users\rt704\AppData\Local\Microsoft\Windows\Temporary Internet Files\Content.Word\HEX5P0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548680"/>
            <a:ext cx="6696744" cy="4536504"/>
          </a:xfrm>
          <a:prstGeom prst="rect">
            <a:avLst/>
          </a:prstGeom>
          <a:noFill/>
          <a:ln>
            <a:noFill/>
          </a:ln>
        </p:spPr>
      </p:pic>
    </p:spTree>
    <p:extLst>
      <p:ext uri="{BB962C8B-B14F-4D97-AF65-F5344CB8AC3E}">
        <p14:creationId xmlns:p14="http://schemas.microsoft.com/office/powerpoint/2010/main" val="4173481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936103"/>
          </a:xfrm>
        </p:spPr>
        <p:txBody>
          <a:bodyPr>
            <a:noAutofit/>
          </a:bodyPr>
          <a:lstStyle/>
          <a:p>
            <a:endParaRPr lang="en-US" sz="2800" dirty="0">
              <a:latin typeface="Palatino Linotype" pitchFamily="18" charset="0"/>
            </a:endParaRPr>
          </a:p>
        </p:txBody>
      </p:sp>
      <p:sp>
        <p:nvSpPr>
          <p:cNvPr id="3" name="Subtitle 2"/>
          <p:cNvSpPr>
            <a:spLocks noGrp="1"/>
          </p:cNvSpPr>
          <p:nvPr>
            <p:ph type="subTitle" idx="1"/>
          </p:nvPr>
        </p:nvSpPr>
        <p:spPr>
          <a:xfrm>
            <a:off x="827584" y="2060848"/>
            <a:ext cx="7416824" cy="4320480"/>
          </a:xfrm>
        </p:spPr>
        <p:txBody>
          <a:bodyPr>
            <a:normAutofit fontScale="85000" lnSpcReduction="10000"/>
          </a:bodyPr>
          <a:lstStyle/>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r>
              <a:rPr lang="en-US" sz="2400" dirty="0" smtClean="0">
                <a:solidFill>
                  <a:schemeClr val="tx1"/>
                </a:solidFill>
                <a:latin typeface="Palatino Linotype" pitchFamily="18" charset="0"/>
              </a:rPr>
              <a:t>“</a:t>
            </a:r>
            <a:r>
              <a:rPr lang="en-US" sz="2400" i="1" dirty="0">
                <a:solidFill>
                  <a:schemeClr val="tx1"/>
                </a:solidFill>
                <a:latin typeface="Palatino Linotype" pitchFamily="18" charset="0"/>
              </a:rPr>
              <a:t>Now this is a plus! We’ve got a little rose garden… I often sit there when I’m paddling down to the hospital”</a:t>
            </a:r>
            <a:r>
              <a:rPr lang="en-US" sz="2400" dirty="0">
                <a:solidFill>
                  <a:schemeClr val="tx1"/>
                </a:solidFill>
                <a:latin typeface="Palatino Linotype" pitchFamily="18" charset="0"/>
              </a:rPr>
              <a:t> (HEX1 Photo 28). </a:t>
            </a:r>
          </a:p>
          <a:p>
            <a:r>
              <a:rPr lang="en-US" sz="1800" b="1" dirty="0"/>
              <a:t> </a:t>
            </a:r>
            <a:endParaRPr lang="en-US" sz="1800" dirty="0"/>
          </a:p>
        </p:txBody>
      </p:sp>
      <p:pic>
        <p:nvPicPr>
          <p:cNvPr id="4" name="Picture 3" descr="C:\Users\rt704\AppData\Local\Microsoft\Windows\Temporary Internet Files\Content.Word\HEX1P2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692696"/>
            <a:ext cx="6768752" cy="4608512"/>
          </a:xfrm>
          <a:prstGeom prst="rect">
            <a:avLst/>
          </a:prstGeom>
          <a:noFill/>
          <a:ln>
            <a:noFill/>
          </a:ln>
        </p:spPr>
      </p:pic>
    </p:spTree>
    <p:extLst>
      <p:ext uri="{BB962C8B-B14F-4D97-AF65-F5344CB8AC3E}">
        <p14:creationId xmlns:p14="http://schemas.microsoft.com/office/powerpoint/2010/main" val="4071601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endParaRPr lang="en-US" sz="2800" dirty="0">
              <a:latin typeface="Palatino Linotype" pitchFamily="18" charset="0"/>
            </a:endParaRPr>
          </a:p>
        </p:txBody>
      </p:sp>
      <p:sp>
        <p:nvSpPr>
          <p:cNvPr id="3" name="Subtitle 2"/>
          <p:cNvSpPr>
            <a:spLocks noGrp="1"/>
          </p:cNvSpPr>
          <p:nvPr>
            <p:ph type="subTitle" idx="1"/>
          </p:nvPr>
        </p:nvSpPr>
        <p:spPr>
          <a:xfrm>
            <a:off x="827584" y="1268760"/>
            <a:ext cx="7416824" cy="5472608"/>
          </a:xfrm>
        </p:spPr>
        <p:txBody>
          <a:bodyPr>
            <a:normAutofit fontScale="92500" lnSpcReduction="10000"/>
          </a:bodyPr>
          <a:lstStyle/>
          <a:p>
            <a:pPr algn="l"/>
            <a:endParaRPr lang="en-US" sz="2000" i="1" dirty="0" smtClean="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r>
              <a:rPr lang="en-US" sz="2200" i="1" dirty="0" smtClean="0">
                <a:solidFill>
                  <a:schemeClr val="tx1"/>
                </a:solidFill>
                <a:latin typeface="Palatino Linotype" pitchFamily="18" charset="0"/>
              </a:rPr>
              <a:t>“</a:t>
            </a:r>
            <a:r>
              <a:rPr lang="en-US" sz="2200" i="1" dirty="0">
                <a:solidFill>
                  <a:schemeClr val="tx1"/>
                </a:solidFill>
                <a:latin typeface="Palatino Linotype" pitchFamily="18" charset="0"/>
              </a:rPr>
              <a:t>It’s just a bad job. They’ve done it without thinking about pedestrians, just to fill a hole</a:t>
            </a:r>
            <a:r>
              <a:rPr lang="en-US" sz="2200" dirty="0">
                <a:solidFill>
                  <a:schemeClr val="tx1"/>
                </a:solidFill>
                <a:latin typeface="Palatino Linotype" pitchFamily="18" charset="0"/>
              </a:rPr>
              <a:t>” (HEX1 Photo2</a:t>
            </a:r>
            <a:r>
              <a:rPr lang="en-US" sz="2400" dirty="0"/>
              <a:t>)</a:t>
            </a:r>
          </a:p>
          <a:p>
            <a:r>
              <a:rPr lang="en-US" sz="1800" b="1" dirty="0"/>
              <a:t> </a:t>
            </a:r>
            <a:endParaRPr lang="en-US" sz="1800" dirty="0"/>
          </a:p>
        </p:txBody>
      </p:sp>
      <p:pic>
        <p:nvPicPr>
          <p:cNvPr id="5" name="Picture 4" descr="C:\Users\rt704\AppData\Local\Microsoft\Windows\Temporary Internet Files\Content.Word\HEX1P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92696"/>
            <a:ext cx="6768752" cy="4608511"/>
          </a:xfrm>
          <a:prstGeom prst="rect">
            <a:avLst/>
          </a:prstGeom>
          <a:noFill/>
          <a:ln>
            <a:noFill/>
          </a:ln>
        </p:spPr>
      </p:pic>
    </p:spTree>
    <p:extLst>
      <p:ext uri="{BB962C8B-B14F-4D97-AF65-F5344CB8AC3E}">
        <p14:creationId xmlns:p14="http://schemas.microsoft.com/office/powerpoint/2010/main" val="2502584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endParaRPr lang="en-US" sz="2800" dirty="0">
              <a:latin typeface="Palatino Linotype" pitchFamily="18" charset="0"/>
            </a:endParaRPr>
          </a:p>
        </p:txBody>
      </p:sp>
      <p:sp>
        <p:nvSpPr>
          <p:cNvPr id="3" name="Subtitle 2"/>
          <p:cNvSpPr>
            <a:spLocks noGrp="1"/>
          </p:cNvSpPr>
          <p:nvPr>
            <p:ph type="subTitle" idx="1"/>
          </p:nvPr>
        </p:nvSpPr>
        <p:spPr>
          <a:xfrm>
            <a:off x="827584" y="1268760"/>
            <a:ext cx="7416824" cy="5472608"/>
          </a:xfrm>
        </p:spPr>
        <p:txBody>
          <a:bodyPr>
            <a:normAutofit/>
          </a:bodyPr>
          <a:lstStyle/>
          <a:p>
            <a:pPr algn="l"/>
            <a:endParaRPr lang="en-US" sz="2000" i="1" dirty="0" smtClean="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endParaRPr lang="en-US" sz="2000" i="1" dirty="0">
              <a:solidFill>
                <a:schemeClr val="tx1"/>
              </a:solidFill>
              <a:latin typeface="Palatino Linotype" pitchFamily="18" charset="0"/>
            </a:endParaRPr>
          </a:p>
          <a:p>
            <a:pPr algn="l"/>
            <a:endParaRPr lang="en-US" sz="2000" i="1" dirty="0" smtClean="0">
              <a:solidFill>
                <a:schemeClr val="tx1"/>
              </a:solidFill>
              <a:latin typeface="Palatino Linotype" pitchFamily="18" charset="0"/>
            </a:endParaRPr>
          </a:p>
          <a:p>
            <a:pPr algn="l"/>
            <a:r>
              <a:rPr lang="en-US" sz="2000" i="1" dirty="0" smtClean="0">
                <a:solidFill>
                  <a:schemeClr val="tx1"/>
                </a:solidFill>
                <a:latin typeface="Palatino Linotype" pitchFamily="18" charset="0"/>
              </a:rPr>
              <a:t>“</a:t>
            </a:r>
            <a:r>
              <a:rPr lang="en-US" sz="2000" i="1" dirty="0">
                <a:solidFill>
                  <a:schemeClr val="tx1"/>
                </a:solidFill>
                <a:latin typeface="Palatino Linotype" pitchFamily="18" charset="0"/>
              </a:rPr>
              <a:t>Another thoughtless cyclist”</a:t>
            </a:r>
            <a:r>
              <a:rPr lang="en-US" sz="2000" dirty="0">
                <a:solidFill>
                  <a:schemeClr val="tx1"/>
                </a:solidFill>
                <a:latin typeface="Palatino Linotype" pitchFamily="18" charset="0"/>
              </a:rPr>
              <a:t> (HEX 2 Photo 8</a:t>
            </a:r>
            <a:r>
              <a:rPr lang="en-US" sz="2400" dirty="0"/>
              <a:t>).</a:t>
            </a:r>
          </a:p>
          <a:p>
            <a:r>
              <a:rPr lang="en-US" sz="1800" b="1" dirty="0"/>
              <a:t> </a:t>
            </a:r>
            <a:endParaRPr lang="en-US" sz="1800" dirty="0"/>
          </a:p>
        </p:txBody>
      </p:sp>
      <p:pic>
        <p:nvPicPr>
          <p:cNvPr id="5" name="Picture 4" descr="C:\Users\rt704\AppData\Local\Microsoft\Windows\Temporary Internet Files\Content.Word\HEX1P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92696"/>
            <a:ext cx="6768752" cy="4608511"/>
          </a:xfrm>
          <a:prstGeom prst="rect">
            <a:avLst/>
          </a:prstGeom>
          <a:noFill/>
          <a:ln>
            <a:noFill/>
          </a:ln>
        </p:spPr>
      </p:pic>
      <p:pic>
        <p:nvPicPr>
          <p:cNvPr id="6" name="Picture 5" descr="C:\Users\rt704\AppData\Local\Microsoft\Windows\Temporary Internet Files\Content.Word\HEX2P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692696"/>
            <a:ext cx="6912768" cy="4896544"/>
          </a:xfrm>
          <a:prstGeom prst="rect">
            <a:avLst/>
          </a:prstGeom>
          <a:noFill/>
          <a:ln>
            <a:noFill/>
          </a:ln>
        </p:spPr>
      </p:pic>
    </p:spTree>
    <p:extLst>
      <p:ext uri="{BB962C8B-B14F-4D97-AF65-F5344CB8AC3E}">
        <p14:creationId xmlns:p14="http://schemas.microsoft.com/office/powerpoint/2010/main" val="1758732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r>
              <a:rPr lang="en-US" sz="2800" dirty="0" smtClean="0">
                <a:latin typeface="Palatino Linotype" pitchFamily="18" charset="0"/>
              </a:rPr>
              <a:t>Encouraging/enabling features of (pedestrian/scooter/wheelchair) micro environments</a:t>
            </a:r>
            <a:endParaRPr lang="en-US" sz="2800" dirty="0">
              <a:latin typeface="Palatino Linotype" pitchFamily="18" charset="0"/>
            </a:endParaRPr>
          </a:p>
        </p:txBody>
      </p:sp>
      <p:sp>
        <p:nvSpPr>
          <p:cNvPr id="3" name="Subtitle 2"/>
          <p:cNvSpPr>
            <a:spLocks noGrp="1"/>
          </p:cNvSpPr>
          <p:nvPr>
            <p:ph type="subTitle" idx="1"/>
          </p:nvPr>
        </p:nvSpPr>
        <p:spPr>
          <a:xfrm>
            <a:off x="827584" y="1268760"/>
            <a:ext cx="7416824" cy="4896544"/>
          </a:xfrm>
        </p:spPr>
        <p:txBody>
          <a:bodyPr>
            <a:normAutofit/>
          </a:bodyPr>
          <a:lstStyle/>
          <a:p>
            <a:pPr algn="l"/>
            <a:endParaRPr lang="en-US" sz="2000" dirty="0" smtClean="0">
              <a:solidFill>
                <a:schemeClr val="tx1"/>
              </a:solidFill>
              <a:latin typeface="Palatino Linotype" pitchFamily="18" charset="0"/>
            </a:endParaRPr>
          </a:p>
          <a:p>
            <a:pPr algn="l"/>
            <a:endParaRPr lang="en-US" sz="2000" dirty="0" smtClean="0">
              <a:solidFill>
                <a:schemeClr val="tx1"/>
              </a:solidFill>
              <a:latin typeface="Palatino Linotype" pitchFamily="18" charset="0"/>
            </a:endParaRPr>
          </a:p>
          <a:p>
            <a:pPr algn="l"/>
            <a:r>
              <a:rPr lang="en-US" sz="2000" dirty="0" smtClean="0">
                <a:solidFill>
                  <a:schemeClr val="tx1"/>
                </a:solidFill>
                <a:latin typeface="Palatino Linotype" pitchFamily="18" charset="0"/>
              </a:rPr>
              <a:t>Participant comments:</a:t>
            </a:r>
          </a:p>
          <a:p>
            <a:pPr marL="342900" lvl="0" indent="-342900" algn="l">
              <a:buFont typeface="Arial" pitchFamily="34" charset="0"/>
              <a:buChar char="•"/>
            </a:pPr>
            <a:r>
              <a:rPr lang="en-US" sz="2000" dirty="0" smtClean="0">
                <a:solidFill>
                  <a:schemeClr val="tx1"/>
                </a:solidFill>
                <a:latin typeface="Palatino Linotype" pitchFamily="18" charset="0"/>
              </a:rPr>
              <a:t>(Nearby) destinations  </a:t>
            </a:r>
            <a:r>
              <a:rPr lang="en-US" sz="2000" dirty="0" err="1" smtClean="0">
                <a:solidFill>
                  <a:schemeClr val="tx1"/>
                </a:solidFill>
                <a:latin typeface="Palatino Linotype" pitchFamily="18" charset="0"/>
              </a:rPr>
              <a:t>ie</a:t>
            </a:r>
            <a:r>
              <a:rPr lang="en-US" sz="2000" dirty="0" smtClean="0">
                <a:solidFill>
                  <a:schemeClr val="tx1"/>
                </a:solidFill>
                <a:latin typeface="Palatino Linotype" pitchFamily="18" charset="0"/>
              </a:rPr>
              <a:t> urban density; minimum level of services</a:t>
            </a:r>
          </a:p>
          <a:p>
            <a:pPr marL="342900" lvl="0" indent="-342900" algn="l">
              <a:buFont typeface="Arial" pitchFamily="34" charset="0"/>
              <a:buChar char="•"/>
            </a:pPr>
            <a:r>
              <a:rPr lang="en-US" sz="2000" dirty="0" smtClean="0">
                <a:solidFill>
                  <a:schemeClr val="tx1"/>
                </a:solidFill>
                <a:latin typeface="Palatino Linotype" pitchFamily="18" charset="0"/>
              </a:rPr>
              <a:t>Stop-offs </a:t>
            </a:r>
            <a:r>
              <a:rPr lang="en-US" sz="2000" dirty="0" err="1" smtClean="0">
                <a:solidFill>
                  <a:schemeClr val="tx1"/>
                </a:solidFill>
                <a:latin typeface="Palatino Linotype" pitchFamily="18" charset="0"/>
              </a:rPr>
              <a:t>ie</a:t>
            </a:r>
            <a:r>
              <a:rPr lang="en-US" sz="2000" dirty="0" smtClean="0">
                <a:solidFill>
                  <a:schemeClr val="tx1"/>
                </a:solidFill>
                <a:latin typeface="Palatino Linotype" pitchFamily="18" charset="0"/>
              </a:rPr>
              <a:t> seats, attractive mini-sites</a:t>
            </a:r>
          </a:p>
          <a:p>
            <a:pPr marL="342900" lvl="0" indent="-342900" algn="l">
              <a:buFont typeface="Arial" pitchFamily="34" charset="0"/>
              <a:buChar char="•"/>
            </a:pPr>
            <a:r>
              <a:rPr lang="en-US" sz="2000" dirty="0" smtClean="0">
                <a:solidFill>
                  <a:schemeClr val="tx1"/>
                </a:solidFill>
                <a:latin typeface="Palatino Linotype" pitchFamily="18" charset="0"/>
              </a:rPr>
              <a:t>Pass-</a:t>
            </a:r>
            <a:r>
              <a:rPr lang="en-US" sz="2000" dirty="0" err="1" smtClean="0">
                <a:solidFill>
                  <a:schemeClr val="tx1"/>
                </a:solidFill>
                <a:latin typeface="Palatino Linotype" pitchFamily="18" charset="0"/>
              </a:rPr>
              <a:t>bys</a:t>
            </a:r>
            <a:endParaRPr lang="en-US" sz="2000" dirty="0" smtClean="0">
              <a:solidFill>
                <a:schemeClr val="tx1"/>
              </a:solidFill>
              <a:latin typeface="Palatino Linotype" pitchFamily="18" charset="0"/>
            </a:endParaRPr>
          </a:p>
          <a:p>
            <a:pPr marL="342900" lvl="0" indent="-342900" algn="l">
              <a:buFont typeface="Arial" pitchFamily="34" charset="0"/>
              <a:buChar char="•"/>
            </a:pPr>
            <a:r>
              <a:rPr lang="en-US" sz="2000" dirty="0" smtClean="0">
                <a:solidFill>
                  <a:schemeClr val="tx1"/>
                </a:solidFill>
                <a:latin typeface="Palatino Linotype" pitchFamily="18" charset="0"/>
              </a:rPr>
              <a:t>Places with meaning </a:t>
            </a:r>
            <a:r>
              <a:rPr lang="en-US" sz="2000" dirty="0" err="1" smtClean="0">
                <a:solidFill>
                  <a:schemeClr val="tx1"/>
                </a:solidFill>
                <a:latin typeface="Palatino Linotype" pitchFamily="18" charset="0"/>
              </a:rPr>
              <a:t>ie</a:t>
            </a:r>
            <a:r>
              <a:rPr lang="en-US" sz="2000" dirty="0" smtClean="0">
                <a:solidFill>
                  <a:schemeClr val="tx1"/>
                </a:solidFill>
                <a:latin typeface="Palatino Linotype" pitchFamily="18" charset="0"/>
              </a:rPr>
              <a:t> longer-term residence</a:t>
            </a:r>
          </a:p>
          <a:p>
            <a:pPr marL="342900" indent="-342900" algn="l">
              <a:buFont typeface="Arial" panose="020B0604020202020204" pitchFamily="34" charset="0"/>
              <a:buChar char="•"/>
            </a:pPr>
            <a:r>
              <a:rPr lang="en-US" sz="2000" dirty="0">
                <a:solidFill>
                  <a:schemeClr val="tx1"/>
                </a:solidFill>
                <a:latin typeface="Palatino Linotype" pitchFamily="18" charset="0"/>
              </a:rPr>
              <a:t>Supportive/understanding </a:t>
            </a:r>
            <a:r>
              <a:rPr lang="en-US" sz="2000" dirty="0" smtClean="0">
                <a:solidFill>
                  <a:schemeClr val="tx1"/>
                </a:solidFill>
                <a:latin typeface="Palatino Linotype" pitchFamily="18" charset="0"/>
              </a:rPr>
              <a:t>communities; public transport services</a:t>
            </a:r>
          </a:p>
          <a:p>
            <a:pPr algn="l"/>
            <a:r>
              <a:rPr lang="en-US" sz="2000" dirty="0" err="1" smtClean="0">
                <a:solidFill>
                  <a:srgbClr val="C00000"/>
                </a:solidFill>
                <a:latin typeface="Palatino Linotype" pitchFamily="18" charset="0"/>
              </a:rPr>
              <a:t>ie</a:t>
            </a:r>
            <a:r>
              <a:rPr lang="en-US" sz="2000" dirty="0" smtClean="0">
                <a:solidFill>
                  <a:srgbClr val="C00000"/>
                </a:solidFill>
                <a:latin typeface="Palatino Linotype" pitchFamily="18" charset="0"/>
              </a:rPr>
              <a:t> Environmental, economic, social implications</a:t>
            </a:r>
            <a:endParaRPr lang="en-US" sz="2000" dirty="0">
              <a:solidFill>
                <a:srgbClr val="C00000"/>
              </a:solidFill>
              <a:latin typeface="Palatino Linotype" pitchFamily="18" charset="0"/>
            </a:endParaRPr>
          </a:p>
          <a:p>
            <a:pPr marL="342900" lvl="0" indent="-342900" algn="l">
              <a:buFont typeface="Arial" pitchFamily="34" charset="0"/>
              <a:buChar char="•"/>
            </a:pPr>
            <a:endParaRPr lang="en-US" sz="2000" dirty="0">
              <a:solidFill>
                <a:schemeClr val="tx1"/>
              </a:solidFill>
              <a:latin typeface="Palatino Linotype" pitchFamily="18" charset="0"/>
            </a:endParaRPr>
          </a:p>
          <a:p>
            <a:pPr algn="l"/>
            <a:endParaRPr lang="en-US" sz="2000" dirty="0">
              <a:solidFill>
                <a:schemeClr val="tx1"/>
              </a:solidFill>
              <a:latin typeface="Palatino Linotype" pitchFamily="18" charset="0"/>
            </a:endParaRPr>
          </a:p>
        </p:txBody>
      </p:sp>
    </p:spTree>
    <p:extLst>
      <p:ext uri="{BB962C8B-B14F-4D97-AF65-F5344CB8AC3E}">
        <p14:creationId xmlns:p14="http://schemas.microsoft.com/office/powerpoint/2010/main" val="2275752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936103"/>
          </a:xfrm>
        </p:spPr>
        <p:txBody>
          <a:bodyPr>
            <a:noAutofit/>
          </a:bodyPr>
          <a:lstStyle/>
          <a:p>
            <a:endParaRPr lang="en-US" sz="2800" dirty="0">
              <a:latin typeface="Palatino Linotype" pitchFamily="18" charset="0"/>
            </a:endParaRPr>
          </a:p>
        </p:txBody>
      </p:sp>
      <p:sp>
        <p:nvSpPr>
          <p:cNvPr id="3" name="Subtitle 2"/>
          <p:cNvSpPr>
            <a:spLocks noGrp="1"/>
          </p:cNvSpPr>
          <p:nvPr>
            <p:ph type="subTitle" idx="1"/>
          </p:nvPr>
        </p:nvSpPr>
        <p:spPr>
          <a:xfrm>
            <a:off x="827584" y="2060848"/>
            <a:ext cx="7416824" cy="4536504"/>
          </a:xfrm>
        </p:spPr>
        <p:txBody>
          <a:bodyPr>
            <a:normAutofit fontScale="62500" lnSpcReduction="20000"/>
          </a:bodyPr>
          <a:lstStyle/>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r>
              <a:rPr lang="en-US" i="1" dirty="0" smtClean="0">
                <a:solidFill>
                  <a:schemeClr val="tx1"/>
                </a:solidFill>
                <a:latin typeface="Palatino Linotype" pitchFamily="18" charset="0"/>
              </a:rPr>
              <a:t>“This </a:t>
            </a:r>
            <a:r>
              <a:rPr lang="en-US" i="1" dirty="0">
                <a:solidFill>
                  <a:schemeClr val="tx1"/>
                </a:solidFill>
                <a:latin typeface="Palatino Linotype" pitchFamily="18" charset="0"/>
              </a:rPr>
              <a:t>is a </a:t>
            </a:r>
            <a:r>
              <a:rPr lang="en-US" i="1" dirty="0" err="1">
                <a:solidFill>
                  <a:schemeClr val="tx1"/>
                </a:solidFill>
                <a:latin typeface="Palatino Linotype" pitchFamily="18" charset="0"/>
              </a:rPr>
              <a:t>favourite</a:t>
            </a:r>
            <a:r>
              <a:rPr lang="en-US" i="1" dirty="0">
                <a:solidFill>
                  <a:schemeClr val="tx1"/>
                </a:solidFill>
                <a:latin typeface="Palatino Linotype" pitchFamily="18" charset="0"/>
              </a:rPr>
              <a:t> place of ours [Queen’s Hall library and coffee shop]”]</a:t>
            </a:r>
            <a:r>
              <a:rPr lang="en-US" dirty="0">
                <a:solidFill>
                  <a:schemeClr val="tx1"/>
                </a:solidFill>
                <a:latin typeface="Palatino Linotype" pitchFamily="18" charset="0"/>
              </a:rPr>
              <a:t> (HEX 5 Photo </a:t>
            </a:r>
            <a:r>
              <a:rPr lang="en-US" dirty="0" smtClean="0">
                <a:solidFill>
                  <a:schemeClr val="tx1"/>
                </a:solidFill>
                <a:latin typeface="Palatino Linotype" pitchFamily="18" charset="0"/>
              </a:rPr>
              <a:t>10). </a:t>
            </a:r>
            <a:endParaRPr lang="en-US" dirty="0">
              <a:solidFill>
                <a:schemeClr val="tx1"/>
              </a:solidFill>
              <a:latin typeface="Palatino Linotype" pitchFamily="18" charset="0"/>
            </a:endParaRPr>
          </a:p>
          <a:p>
            <a:r>
              <a:rPr lang="en-US" sz="2200" dirty="0" smtClean="0">
                <a:solidFill>
                  <a:schemeClr val="tx1"/>
                </a:solidFill>
                <a:latin typeface="Palatino Linotype" pitchFamily="18" charset="0"/>
              </a:rPr>
              <a:t> </a:t>
            </a:r>
            <a:endParaRPr lang="en-US" sz="2200" dirty="0">
              <a:solidFill>
                <a:schemeClr val="tx1"/>
              </a:solidFill>
              <a:latin typeface="Palatino Linotype" pitchFamily="18" charset="0"/>
            </a:endParaRPr>
          </a:p>
          <a:p>
            <a:r>
              <a:rPr lang="en-US" sz="1800" b="1" dirty="0"/>
              <a:t> </a:t>
            </a:r>
            <a:endParaRPr lang="en-US" sz="1800" dirty="0"/>
          </a:p>
        </p:txBody>
      </p:sp>
      <p:pic>
        <p:nvPicPr>
          <p:cNvPr id="5" name="Picture 4" descr="C:\Users\rt704\AppData\Local\Microsoft\Windows\Temporary Internet Files\Content.Word\HEX5P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684188"/>
            <a:ext cx="6552728" cy="4608512"/>
          </a:xfrm>
          <a:prstGeom prst="rect">
            <a:avLst/>
          </a:prstGeom>
          <a:noFill/>
          <a:ln>
            <a:noFill/>
          </a:ln>
        </p:spPr>
      </p:pic>
      <p:pic>
        <p:nvPicPr>
          <p:cNvPr id="6" name="Picture 5" descr="C:\Users\rt704\AppData\Local\Microsoft\Windows\Temporary Internet Files\Content.Word\HEX5P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764704"/>
            <a:ext cx="6552728" cy="4527996"/>
          </a:xfrm>
          <a:prstGeom prst="rect">
            <a:avLst/>
          </a:prstGeom>
          <a:noFill/>
          <a:ln>
            <a:noFill/>
          </a:ln>
        </p:spPr>
      </p:pic>
    </p:spTree>
    <p:extLst>
      <p:ext uri="{BB962C8B-B14F-4D97-AF65-F5344CB8AC3E}">
        <p14:creationId xmlns:p14="http://schemas.microsoft.com/office/powerpoint/2010/main" val="3457815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936103"/>
          </a:xfrm>
        </p:spPr>
        <p:txBody>
          <a:bodyPr>
            <a:noAutofit/>
          </a:bodyPr>
          <a:lstStyle/>
          <a:p>
            <a:endParaRPr lang="en-US" sz="2800" dirty="0">
              <a:latin typeface="Palatino Linotype" pitchFamily="18" charset="0"/>
            </a:endParaRPr>
          </a:p>
        </p:txBody>
      </p:sp>
      <p:sp>
        <p:nvSpPr>
          <p:cNvPr id="3" name="Subtitle 2"/>
          <p:cNvSpPr>
            <a:spLocks noGrp="1"/>
          </p:cNvSpPr>
          <p:nvPr>
            <p:ph type="subTitle" idx="1"/>
          </p:nvPr>
        </p:nvSpPr>
        <p:spPr>
          <a:xfrm>
            <a:off x="827584" y="2060848"/>
            <a:ext cx="7416824" cy="4320480"/>
          </a:xfrm>
        </p:spPr>
        <p:txBody>
          <a:bodyPr>
            <a:normAutofit fontScale="92500" lnSpcReduction="20000"/>
          </a:bodyPr>
          <a:lstStyle/>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r>
              <a:rPr lang="en-US" sz="2200" dirty="0">
                <a:solidFill>
                  <a:schemeClr val="tx1"/>
                </a:solidFill>
                <a:latin typeface="Palatino Linotype" pitchFamily="18" charset="0"/>
              </a:rPr>
              <a:t>“</a:t>
            </a:r>
            <a:r>
              <a:rPr lang="en-US" sz="2200" i="1" dirty="0">
                <a:solidFill>
                  <a:schemeClr val="tx1"/>
                </a:solidFill>
                <a:latin typeface="Palatino Linotype" pitchFamily="18" charset="0"/>
              </a:rPr>
              <a:t>it’s just a very nice area for the town. And very important to us [participant and partner] when going out</a:t>
            </a:r>
            <a:r>
              <a:rPr lang="en-US" sz="2200" dirty="0">
                <a:solidFill>
                  <a:schemeClr val="tx1"/>
                </a:solidFill>
                <a:latin typeface="Palatino Linotype" pitchFamily="18" charset="0"/>
              </a:rPr>
              <a:t>” (HEX 5 Photo 11). </a:t>
            </a:r>
          </a:p>
          <a:p>
            <a:r>
              <a:rPr lang="en-US" sz="1800" b="1" dirty="0"/>
              <a:t> </a:t>
            </a:r>
            <a:endParaRPr lang="en-US" sz="1800" dirty="0"/>
          </a:p>
        </p:txBody>
      </p:sp>
      <p:pic>
        <p:nvPicPr>
          <p:cNvPr id="5" name="Picture 4" descr="C:\Users\rt704\AppData\Local\Microsoft\Windows\Temporary Internet Files\Content.Word\HEX5P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684188"/>
            <a:ext cx="6552728" cy="4608512"/>
          </a:xfrm>
          <a:prstGeom prst="rect">
            <a:avLst/>
          </a:prstGeom>
          <a:noFill/>
          <a:ln>
            <a:noFill/>
          </a:ln>
        </p:spPr>
      </p:pic>
    </p:spTree>
    <p:extLst>
      <p:ext uri="{BB962C8B-B14F-4D97-AF65-F5344CB8AC3E}">
        <p14:creationId xmlns:p14="http://schemas.microsoft.com/office/powerpoint/2010/main" val="3538747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936103"/>
          </a:xfrm>
        </p:spPr>
        <p:txBody>
          <a:bodyPr>
            <a:noAutofit/>
          </a:bodyPr>
          <a:lstStyle/>
          <a:p>
            <a:endParaRPr lang="en-US" sz="2800" dirty="0">
              <a:latin typeface="Palatino Linotype" pitchFamily="18" charset="0"/>
            </a:endParaRPr>
          </a:p>
        </p:txBody>
      </p:sp>
      <p:sp>
        <p:nvSpPr>
          <p:cNvPr id="3" name="Subtitle 2"/>
          <p:cNvSpPr>
            <a:spLocks noGrp="1"/>
          </p:cNvSpPr>
          <p:nvPr>
            <p:ph type="subTitle" idx="1"/>
          </p:nvPr>
        </p:nvSpPr>
        <p:spPr>
          <a:xfrm>
            <a:off x="827584" y="2060848"/>
            <a:ext cx="7416824" cy="4797152"/>
          </a:xfrm>
        </p:spPr>
        <p:txBody>
          <a:bodyPr>
            <a:normAutofit fontScale="70000" lnSpcReduction="20000"/>
          </a:bodyPr>
          <a:lstStyle/>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endParaRPr lang="en-US" sz="2400" dirty="0">
              <a:solidFill>
                <a:schemeClr val="tx1"/>
              </a:solidFill>
              <a:latin typeface="Palatino Linotype" pitchFamily="18" charset="0"/>
            </a:endParaRPr>
          </a:p>
          <a:p>
            <a:pPr algn="l"/>
            <a:endParaRPr lang="en-US" sz="2400" dirty="0" smtClean="0">
              <a:solidFill>
                <a:schemeClr val="tx1"/>
              </a:solidFill>
              <a:latin typeface="Palatino Linotype" pitchFamily="18" charset="0"/>
            </a:endParaRPr>
          </a:p>
          <a:p>
            <a:pPr algn="l"/>
            <a:r>
              <a:rPr lang="en-US" sz="2900" i="1" dirty="0" smtClean="0">
                <a:solidFill>
                  <a:schemeClr val="tx1"/>
                </a:solidFill>
                <a:latin typeface="Palatino Linotype" pitchFamily="18" charset="0"/>
              </a:rPr>
              <a:t>“</a:t>
            </a:r>
            <a:r>
              <a:rPr lang="en-US" sz="2900" i="1" dirty="0">
                <a:solidFill>
                  <a:schemeClr val="tx1"/>
                </a:solidFill>
                <a:latin typeface="Palatino Linotype" pitchFamily="18" charset="0"/>
              </a:rPr>
              <a:t>This, where I went to school, is the convent… and this is the nursing home… so it’s memories for me, and it’s got modern memories as well because people we know are in there” </a:t>
            </a:r>
            <a:r>
              <a:rPr lang="en-US" sz="2900" dirty="0">
                <a:solidFill>
                  <a:schemeClr val="tx1"/>
                </a:solidFill>
                <a:latin typeface="Palatino Linotype" pitchFamily="18" charset="0"/>
              </a:rPr>
              <a:t>(HEX 5 Photo 12). </a:t>
            </a:r>
          </a:p>
          <a:p>
            <a:r>
              <a:rPr lang="en-US" sz="1800" b="1" dirty="0"/>
              <a:t> </a:t>
            </a:r>
            <a:endParaRPr lang="en-US" sz="1800" dirty="0"/>
          </a:p>
        </p:txBody>
      </p:sp>
      <p:pic>
        <p:nvPicPr>
          <p:cNvPr id="6" name="Picture 5" descr="C:\Users\rt704\AppData\Local\Microsoft\Windows\Temporary Internet Files\Content.Word\HEX5P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043" y="548681"/>
            <a:ext cx="6356301" cy="4680520"/>
          </a:xfrm>
          <a:prstGeom prst="rect">
            <a:avLst/>
          </a:prstGeom>
          <a:noFill/>
          <a:ln>
            <a:noFill/>
          </a:ln>
        </p:spPr>
      </p:pic>
    </p:spTree>
    <p:extLst>
      <p:ext uri="{BB962C8B-B14F-4D97-AF65-F5344CB8AC3E}">
        <p14:creationId xmlns:p14="http://schemas.microsoft.com/office/powerpoint/2010/main" val="267546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368151"/>
          </a:xfrm>
        </p:spPr>
        <p:txBody>
          <a:bodyPr>
            <a:noAutofit/>
          </a:bodyPr>
          <a:lstStyle/>
          <a:p>
            <a:r>
              <a:rPr lang="en-US" sz="2800" dirty="0" smtClean="0">
                <a:latin typeface="Palatino Linotype" pitchFamily="18" charset="0"/>
              </a:rPr>
              <a:t>Results (3): Strong </a:t>
            </a:r>
            <a:r>
              <a:rPr lang="en-US" sz="2800" dirty="0">
                <a:latin typeface="Palatino Linotype" pitchFamily="18" charset="0"/>
              </a:rPr>
              <a:t>correlations between </a:t>
            </a:r>
            <a:r>
              <a:rPr lang="en-US" sz="2800" u="sng" dirty="0">
                <a:latin typeface="Palatino Linotype" pitchFamily="18" charset="0"/>
              </a:rPr>
              <a:t>some</a:t>
            </a:r>
            <a:r>
              <a:rPr lang="en-US" sz="2800" dirty="0">
                <a:latin typeface="Palatino Linotype" pitchFamily="18" charset="0"/>
              </a:rPr>
              <a:t> </a:t>
            </a:r>
            <a:r>
              <a:rPr lang="en-US" sz="2800" dirty="0" smtClean="0">
                <a:latin typeface="Palatino Linotype" pitchFamily="18" charset="0"/>
              </a:rPr>
              <a:t>environment </a:t>
            </a:r>
            <a:r>
              <a:rPr lang="en-US" sz="2800" dirty="0">
                <a:latin typeface="Palatino Linotype" pitchFamily="18" charset="0"/>
              </a:rPr>
              <a:t>measures and OPQOL wellbeing</a:t>
            </a:r>
          </a:p>
        </p:txBody>
      </p:sp>
      <p:sp>
        <p:nvSpPr>
          <p:cNvPr id="3" name="Subtitle 2"/>
          <p:cNvSpPr>
            <a:spLocks noGrp="1"/>
          </p:cNvSpPr>
          <p:nvPr>
            <p:ph type="subTitle" idx="1"/>
          </p:nvPr>
        </p:nvSpPr>
        <p:spPr>
          <a:xfrm>
            <a:off x="827584" y="2276872"/>
            <a:ext cx="7416824" cy="3888432"/>
          </a:xfrm>
        </p:spPr>
        <p:txBody>
          <a:bodyPr>
            <a:normAutofit/>
          </a:bodyPr>
          <a:lstStyle/>
          <a:p>
            <a:r>
              <a:rPr lang="en-GB" sz="2400" dirty="0" smtClean="0">
                <a:solidFill>
                  <a:schemeClr val="tx1"/>
                </a:solidFill>
                <a:latin typeface="Palatino Linotype" pitchFamily="18" charset="0"/>
              </a:rPr>
              <a:t>NOT</a:t>
            </a:r>
          </a:p>
          <a:p>
            <a:endParaRPr lang="en-GB" sz="2400" dirty="0">
              <a:solidFill>
                <a:schemeClr val="tx1"/>
              </a:solidFill>
              <a:latin typeface="Palatino Linotype" pitchFamily="18" charset="0"/>
            </a:endParaRPr>
          </a:p>
          <a:p>
            <a:pPr algn="l"/>
            <a:r>
              <a:rPr lang="en-GB" sz="2000" i="1" dirty="0" smtClean="0">
                <a:solidFill>
                  <a:schemeClr val="tx1"/>
                </a:solidFill>
                <a:latin typeface="Palatino Linotype" pitchFamily="18" charset="0"/>
              </a:rPr>
              <a:t>‘The local shops and services are good overall’</a:t>
            </a:r>
          </a:p>
          <a:p>
            <a:pPr algn="l"/>
            <a:r>
              <a:rPr lang="en-GB" sz="2000" i="1" dirty="0" smtClean="0">
                <a:solidFill>
                  <a:schemeClr val="tx1"/>
                </a:solidFill>
                <a:latin typeface="Palatino Linotype" pitchFamily="18" charset="0"/>
              </a:rPr>
              <a:t>‘I find my neighbourhood friendly</a:t>
            </a:r>
            <a:r>
              <a:rPr lang="en-GB" sz="2000" dirty="0" smtClean="0">
                <a:solidFill>
                  <a:schemeClr val="tx1"/>
                </a:solidFill>
                <a:latin typeface="Palatino Linotype" pitchFamily="18" charset="0"/>
              </a:rPr>
              <a:t>’</a:t>
            </a:r>
          </a:p>
          <a:p>
            <a:pPr algn="l"/>
            <a:endParaRPr lang="en-GB" sz="2000" dirty="0" smtClean="0">
              <a:solidFill>
                <a:schemeClr val="tx1"/>
              </a:solidFill>
              <a:latin typeface="Palatino Linotype" pitchFamily="18" charset="0"/>
            </a:endParaRPr>
          </a:p>
          <a:p>
            <a:pPr marR="0" lvl="0" algn="l">
              <a:spcBef>
                <a:spcPts val="0"/>
              </a:spcBef>
              <a:spcAft>
                <a:spcPts val="0"/>
              </a:spcAft>
            </a:pPr>
            <a:endParaRPr lang="en-GB" sz="2000" dirty="0" smtClean="0">
              <a:solidFill>
                <a:schemeClr val="tx1"/>
              </a:solidFill>
              <a:latin typeface="Palatino Linotype" pitchFamily="18" charset="0"/>
            </a:endParaRPr>
          </a:p>
          <a:p>
            <a:pPr marR="0" lvl="0" algn="l">
              <a:spcBef>
                <a:spcPts val="0"/>
              </a:spcBef>
              <a:spcAft>
                <a:spcPts val="0"/>
              </a:spcAft>
            </a:pPr>
            <a:endParaRPr lang="en-GB" sz="2000" dirty="0">
              <a:solidFill>
                <a:schemeClr val="tx1"/>
              </a:solidFill>
              <a:latin typeface="Palatino Linotype" pitchFamily="18" charset="0"/>
            </a:endParaRPr>
          </a:p>
          <a:p>
            <a:pPr marR="0" lvl="0" algn="l">
              <a:spcBef>
                <a:spcPts val="0"/>
              </a:spcBef>
              <a:spcAft>
                <a:spcPts val="0"/>
              </a:spcAft>
            </a:pPr>
            <a:endParaRPr lang="en-GB" sz="2000" dirty="0" smtClean="0">
              <a:solidFill>
                <a:schemeClr val="tx1"/>
              </a:solidFill>
              <a:latin typeface="Palatino Linotype" pitchFamily="18" charset="0"/>
            </a:endParaRPr>
          </a:p>
          <a:p>
            <a:pPr marR="0" lvl="0" algn="l">
              <a:spcBef>
                <a:spcPts val="0"/>
              </a:spcBef>
              <a:spcAft>
                <a:spcPts val="0"/>
              </a:spcAft>
            </a:pPr>
            <a:r>
              <a:rPr lang="en-GB" sz="2000" dirty="0" smtClean="0">
                <a:solidFill>
                  <a:schemeClr val="tx1"/>
                </a:solidFill>
                <a:latin typeface="Palatino Linotype" pitchFamily="18" charset="0"/>
              </a:rPr>
              <a:t>NOT strong: City, s</a:t>
            </a:r>
            <a:r>
              <a:rPr lang="en-US" sz="2000" dirty="0" err="1" smtClean="0">
                <a:solidFill>
                  <a:schemeClr val="tx1"/>
                </a:solidFill>
                <a:latin typeface="Palatino Linotype" pitchFamily="18" charset="0"/>
              </a:rPr>
              <a:t>atisfaction</a:t>
            </a:r>
            <a:r>
              <a:rPr lang="en-US" sz="2000" dirty="0" smtClean="0">
                <a:solidFill>
                  <a:schemeClr val="tx1"/>
                </a:solidFill>
                <a:latin typeface="Palatino Linotype" pitchFamily="18" charset="0"/>
              </a:rPr>
              <a:t> </a:t>
            </a:r>
            <a:r>
              <a:rPr lang="en-US" sz="2000" dirty="0">
                <a:solidFill>
                  <a:schemeClr val="tx1"/>
                </a:solidFill>
                <a:latin typeface="Palatino Linotype" pitchFamily="18" charset="0"/>
              </a:rPr>
              <a:t>with </a:t>
            </a:r>
            <a:r>
              <a:rPr lang="en-US" sz="2000" dirty="0" smtClean="0">
                <a:solidFill>
                  <a:schemeClr val="tx1"/>
                </a:solidFill>
                <a:latin typeface="Palatino Linotype" pitchFamily="18" charset="0"/>
              </a:rPr>
              <a:t>area, ‘</a:t>
            </a:r>
            <a:r>
              <a:rPr lang="en-US" sz="2000" i="1" dirty="0">
                <a:solidFill>
                  <a:schemeClr val="tx1"/>
                </a:solidFill>
                <a:latin typeface="Palatino Linotype" pitchFamily="18" charset="0"/>
              </a:rPr>
              <a:t>I feel safe where I live</a:t>
            </a:r>
            <a:r>
              <a:rPr lang="en-US" sz="2000" i="1" dirty="0" smtClean="0">
                <a:solidFill>
                  <a:schemeClr val="tx1"/>
                </a:solidFill>
                <a:latin typeface="Palatino Linotype" pitchFamily="18" charset="0"/>
              </a:rPr>
              <a:t>’, d</a:t>
            </a:r>
            <a:r>
              <a:rPr lang="en-US" sz="2000" dirty="0" smtClean="0">
                <a:solidFill>
                  <a:schemeClr val="tx1"/>
                </a:solidFill>
                <a:latin typeface="Palatino Linotype" pitchFamily="18" charset="0"/>
              </a:rPr>
              <a:t>eprivation, satisfaction </a:t>
            </a:r>
            <a:r>
              <a:rPr lang="en-US" sz="2000" dirty="0">
                <a:solidFill>
                  <a:schemeClr val="tx1"/>
                </a:solidFill>
                <a:latin typeface="Palatino Linotype" pitchFamily="18" charset="0"/>
              </a:rPr>
              <a:t>with </a:t>
            </a:r>
            <a:r>
              <a:rPr lang="en-US" sz="2000" dirty="0" smtClean="0">
                <a:solidFill>
                  <a:schemeClr val="tx1"/>
                </a:solidFill>
                <a:latin typeface="Palatino Linotype" pitchFamily="18" charset="0"/>
              </a:rPr>
              <a:t>home, housing tenure, ‘</a:t>
            </a:r>
            <a:r>
              <a:rPr lang="en-US" sz="2000" i="1" dirty="0">
                <a:solidFill>
                  <a:schemeClr val="tx1"/>
                </a:solidFill>
                <a:latin typeface="Palatino Linotype" pitchFamily="18" charset="0"/>
              </a:rPr>
              <a:t>I get pleasure from my home’</a:t>
            </a:r>
          </a:p>
          <a:p>
            <a:pPr algn="l"/>
            <a:endParaRPr lang="en-GB" sz="2000" dirty="0">
              <a:solidFill>
                <a:schemeClr val="tx1"/>
              </a:solidFill>
              <a:latin typeface="Palatino Linotype" pitchFamily="18" charset="0"/>
            </a:endParaRPr>
          </a:p>
        </p:txBody>
      </p:sp>
      <p:sp>
        <p:nvSpPr>
          <p:cNvPr id="4" name="Right Arrow 3"/>
          <p:cNvSpPr/>
          <p:nvPr/>
        </p:nvSpPr>
        <p:spPr>
          <a:xfrm>
            <a:off x="4141992" y="22768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1475656"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environments</a:t>
            </a:r>
            <a:endParaRPr lang="en-US" sz="2000" dirty="0">
              <a:latin typeface="Palatino Linotype" pitchFamily="18" charset="0"/>
            </a:endParaRPr>
          </a:p>
        </p:txBody>
      </p:sp>
      <p:sp>
        <p:nvSpPr>
          <p:cNvPr id="6" name="Flowchart: Process 5"/>
          <p:cNvSpPr/>
          <p:nvPr/>
        </p:nvSpPr>
        <p:spPr>
          <a:xfrm>
            <a:off x="5940152"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wellbeing</a:t>
            </a:r>
            <a:endParaRPr lang="en-US" sz="2000" dirty="0">
              <a:latin typeface="Palatino Linotype" pitchFamily="18" charset="0"/>
            </a:endParaRPr>
          </a:p>
        </p:txBody>
      </p:sp>
    </p:spTree>
    <p:extLst>
      <p:ext uri="{BB962C8B-B14F-4D97-AF65-F5344CB8AC3E}">
        <p14:creationId xmlns:p14="http://schemas.microsoft.com/office/powerpoint/2010/main" val="2910931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224135"/>
          </a:xfrm>
        </p:spPr>
        <p:txBody>
          <a:bodyPr>
            <a:noAutofit/>
          </a:bodyPr>
          <a:lstStyle/>
          <a:p>
            <a:r>
              <a:rPr lang="en-US" sz="2800" dirty="0" smtClean="0">
                <a:latin typeface="Palatino Linotype" pitchFamily="18" charset="0"/>
              </a:rPr>
              <a:t>Summary and implications</a:t>
            </a:r>
            <a:endParaRPr lang="en-US" sz="2800" dirty="0">
              <a:latin typeface="Palatino Linotype" pitchFamily="18" charset="0"/>
            </a:endParaRPr>
          </a:p>
        </p:txBody>
      </p:sp>
      <p:sp>
        <p:nvSpPr>
          <p:cNvPr id="3" name="Subtitle 2"/>
          <p:cNvSpPr>
            <a:spLocks noGrp="1"/>
          </p:cNvSpPr>
          <p:nvPr>
            <p:ph type="subTitle" idx="1"/>
          </p:nvPr>
        </p:nvSpPr>
        <p:spPr>
          <a:xfrm>
            <a:off x="827584" y="2276872"/>
            <a:ext cx="7416824" cy="3888432"/>
          </a:xfrm>
        </p:spPr>
        <p:txBody>
          <a:bodyPr>
            <a:normAutofit/>
          </a:bodyPr>
          <a:lstStyle/>
          <a:p>
            <a:r>
              <a:rPr lang="en-GB" sz="2400" dirty="0" smtClean="0">
                <a:solidFill>
                  <a:schemeClr val="tx1"/>
                </a:solidFill>
                <a:latin typeface="Palatino Linotype" pitchFamily="18" charset="0"/>
              </a:rPr>
              <a:t>            </a:t>
            </a:r>
            <a:endParaRPr lang="en-GB" sz="2400" dirty="0">
              <a:solidFill>
                <a:schemeClr val="tx1"/>
              </a:solidFill>
              <a:latin typeface="Palatino Linotype" pitchFamily="18" charset="0"/>
            </a:endParaRPr>
          </a:p>
        </p:txBody>
      </p:sp>
      <p:sp>
        <p:nvSpPr>
          <p:cNvPr id="4" name="Right Arrow 3"/>
          <p:cNvSpPr/>
          <p:nvPr/>
        </p:nvSpPr>
        <p:spPr>
          <a:xfrm>
            <a:off x="4190808" y="2276872"/>
            <a:ext cx="978408" cy="4846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Process 4"/>
          <p:cNvSpPr/>
          <p:nvPr/>
        </p:nvSpPr>
        <p:spPr>
          <a:xfrm>
            <a:off x="1475656"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environments</a:t>
            </a:r>
            <a:endParaRPr lang="en-US" sz="2000" dirty="0">
              <a:latin typeface="Palatino Linotype" pitchFamily="18" charset="0"/>
            </a:endParaRPr>
          </a:p>
        </p:txBody>
      </p:sp>
      <p:sp>
        <p:nvSpPr>
          <p:cNvPr id="6" name="Flowchart: Process 5"/>
          <p:cNvSpPr/>
          <p:nvPr/>
        </p:nvSpPr>
        <p:spPr>
          <a:xfrm>
            <a:off x="5940152"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wellbeing</a:t>
            </a:r>
            <a:endParaRPr lang="en-US" sz="2000" dirty="0">
              <a:latin typeface="Palatino Linotype" pitchFamily="18" charset="0"/>
            </a:endParaRPr>
          </a:p>
        </p:txBody>
      </p:sp>
      <p:sp>
        <p:nvSpPr>
          <p:cNvPr id="7" name="Flowchart: Process 6"/>
          <p:cNvSpPr/>
          <p:nvPr/>
        </p:nvSpPr>
        <p:spPr>
          <a:xfrm>
            <a:off x="3707904" y="4149080"/>
            <a:ext cx="1944216"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mobility</a:t>
            </a:r>
            <a:endParaRPr lang="en-US" sz="2000" dirty="0">
              <a:latin typeface="Palatino Linotype" pitchFamily="18" charset="0"/>
            </a:endParaRPr>
          </a:p>
        </p:txBody>
      </p:sp>
      <p:sp>
        <p:nvSpPr>
          <p:cNvPr id="8" name="Right Arrow 7"/>
          <p:cNvSpPr/>
          <p:nvPr/>
        </p:nvSpPr>
        <p:spPr>
          <a:xfrm rot="2351806">
            <a:off x="2256999" y="3418436"/>
            <a:ext cx="978408" cy="484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9154399">
            <a:off x="6123718" y="34038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4846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1"/>
            <a:ext cx="7772400" cy="1224136"/>
          </a:xfrm>
        </p:spPr>
        <p:txBody>
          <a:bodyPr>
            <a:noAutofit/>
          </a:bodyPr>
          <a:lstStyle/>
          <a:p>
            <a:pPr algn="l"/>
            <a:r>
              <a:rPr lang="en-US" sz="2000" i="1" u="sng" dirty="0" smtClean="0">
                <a:latin typeface="Palatino Linotype" pitchFamily="18" charset="0"/>
              </a:rPr>
              <a:t>Strong </a:t>
            </a:r>
            <a:r>
              <a:rPr lang="en-US" sz="2000" i="1" dirty="0" smtClean="0">
                <a:latin typeface="Palatino Linotype" pitchFamily="18" charset="0"/>
              </a:rPr>
              <a:t>correlations between wellbeing and self rated health, limiting condition/disability, pain; </a:t>
            </a:r>
            <a:r>
              <a:rPr lang="en-US" sz="2000" i="1" u="sng" dirty="0" smtClean="0">
                <a:latin typeface="Palatino Linotype" pitchFamily="18" charset="0"/>
              </a:rPr>
              <a:t>Weak</a:t>
            </a:r>
            <a:r>
              <a:rPr lang="en-US" sz="2000" i="1" dirty="0" smtClean="0">
                <a:latin typeface="Palatino Linotype" pitchFamily="18" charset="0"/>
              </a:rPr>
              <a:t> correlations with age, gender, income, employment, marital status </a:t>
            </a:r>
            <a:br>
              <a:rPr lang="en-US" sz="2000" i="1" dirty="0" smtClean="0">
                <a:latin typeface="Palatino Linotype" pitchFamily="18" charset="0"/>
              </a:rPr>
            </a:br>
            <a:r>
              <a:rPr lang="en-US" sz="2000" i="1" dirty="0" smtClean="0">
                <a:latin typeface="Palatino Linotype" pitchFamily="18" charset="0"/>
              </a:rPr>
              <a:t>+ Other factors unknown!</a:t>
            </a:r>
            <a:endParaRPr lang="en-US" sz="2000" i="1" dirty="0">
              <a:latin typeface="Palatino Linotype" pitchFamily="18" charset="0"/>
            </a:endParaRPr>
          </a:p>
        </p:txBody>
      </p:sp>
      <p:sp>
        <p:nvSpPr>
          <p:cNvPr id="3" name="Subtitle 2"/>
          <p:cNvSpPr>
            <a:spLocks noGrp="1"/>
          </p:cNvSpPr>
          <p:nvPr>
            <p:ph type="subTitle" idx="1"/>
          </p:nvPr>
        </p:nvSpPr>
        <p:spPr>
          <a:xfrm>
            <a:off x="827584" y="2276872"/>
            <a:ext cx="7416824" cy="4581128"/>
          </a:xfrm>
        </p:spPr>
        <p:txBody>
          <a:bodyPr>
            <a:normAutofit/>
          </a:bodyPr>
          <a:lstStyle/>
          <a:p>
            <a:endParaRPr lang="en-US" sz="2400" u="sng" dirty="0" smtClean="0">
              <a:latin typeface="Palatino Linotype" pitchFamily="18" charset="0"/>
            </a:endParaRPr>
          </a:p>
          <a:p>
            <a:endParaRPr lang="en-US" sz="2400" u="sng" dirty="0">
              <a:latin typeface="Palatino Linotype" pitchFamily="18" charset="0"/>
            </a:endParaRPr>
          </a:p>
          <a:p>
            <a:endParaRPr lang="en-US" sz="2400" u="sng" dirty="0" smtClean="0">
              <a:latin typeface="Palatino Linotype" pitchFamily="18" charset="0"/>
            </a:endParaRPr>
          </a:p>
          <a:p>
            <a:endParaRPr lang="en-US" sz="2400" u="sng" dirty="0">
              <a:latin typeface="Palatino Linotype" pitchFamily="18" charset="0"/>
            </a:endParaRPr>
          </a:p>
          <a:p>
            <a:endParaRPr lang="en-US" sz="2400" u="sng" dirty="0" smtClean="0">
              <a:latin typeface="Palatino Linotype" pitchFamily="18" charset="0"/>
            </a:endParaRPr>
          </a:p>
          <a:p>
            <a:endParaRPr lang="en-US" sz="2400" u="sng" dirty="0">
              <a:latin typeface="Palatino Linotype" pitchFamily="18" charset="0"/>
            </a:endParaRPr>
          </a:p>
          <a:p>
            <a:endParaRPr lang="en-US" sz="2400" u="sng" dirty="0" smtClean="0">
              <a:latin typeface="Palatino Linotype" pitchFamily="18" charset="0"/>
            </a:endParaRPr>
          </a:p>
          <a:p>
            <a:endParaRPr lang="en-US" sz="2400" u="sng" dirty="0">
              <a:latin typeface="Palatino Linotype" pitchFamily="18" charset="0"/>
            </a:endParaRPr>
          </a:p>
          <a:p>
            <a:pPr algn="l"/>
            <a:endParaRPr lang="en-US" sz="2400" u="sng" dirty="0" smtClean="0">
              <a:latin typeface="Palatino Linotype" pitchFamily="18" charset="0"/>
            </a:endParaRPr>
          </a:p>
          <a:p>
            <a:pPr algn="l"/>
            <a:endParaRPr lang="en-US" sz="2400" u="sng" dirty="0" smtClean="0">
              <a:latin typeface="Palatino Linotype" pitchFamily="18" charset="0"/>
            </a:endParaRPr>
          </a:p>
          <a:p>
            <a:pPr algn="l"/>
            <a:endParaRPr lang="en-US" sz="2200" u="sng" dirty="0" smtClean="0">
              <a:latin typeface="Palatino Linotype" pitchFamily="18" charset="0"/>
            </a:endParaRPr>
          </a:p>
        </p:txBody>
      </p:sp>
      <p:sp>
        <p:nvSpPr>
          <p:cNvPr id="4" name="Right Arrow 3"/>
          <p:cNvSpPr/>
          <p:nvPr/>
        </p:nvSpPr>
        <p:spPr>
          <a:xfrm>
            <a:off x="4190808" y="2276872"/>
            <a:ext cx="978408" cy="4846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Process 4"/>
          <p:cNvSpPr/>
          <p:nvPr/>
        </p:nvSpPr>
        <p:spPr>
          <a:xfrm>
            <a:off x="1475656"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environments</a:t>
            </a:r>
            <a:endParaRPr lang="en-US" sz="2000" dirty="0">
              <a:latin typeface="Palatino Linotype" pitchFamily="18" charset="0"/>
            </a:endParaRPr>
          </a:p>
        </p:txBody>
      </p:sp>
      <p:sp>
        <p:nvSpPr>
          <p:cNvPr id="6" name="Flowchart: Process 5"/>
          <p:cNvSpPr/>
          <p:nvPr/>
        </p:nvSpPr>
        <p:spPr>
          <a:xfrm>
            <a:off x="5940152"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wellbeing</a:t>
            </a:r>
            <a:endParaRPr lang="en-US" sz="2000" dirty="0">
              <a:latin typeface="Palatino Linotype" pitchFamily="18" charset="0"/>
            </a:endParaRPr>
          </a:p>
        </p:txBody>
      </p:sp>
      <p:sp>
        <p:nvSpPr>
          <p:cNvPr id="7" name="Flowchart: Process 6"/>
          <p:cNvSpPr/>
          <p:nvPr/>
        </p:nvSpPr>
        <p:spPr>
          <a:xfrm>
            <a:off x="3707904" y="4149080"/>
            <a:ext cx="1944216"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mobility</a:t>
            </a:r>
            <a:endParaRPr lang="en-US" sz="2000" dirty="0">
              <a:latin typeface="Palatino Linotype" pitchFamily="18" charset="0"/>
            </a:endParaRPr>
          </a:p>
        </p:txBody>
      </p:sp>
      <p:sp>
        <p:nvSpPr>
          <p:cNvPr id="8" name="Right Arrow 7"/>
          <p:cNvSpPr/>
          <p:nvPr/>
        </p:nvSpPr>
        <p:spPr>
          <a:xfrm rot="2351806">
            <a:off x="2256999" y="3418436"/>
            <a:ext cx="978408" cy="484632"/>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9154399">
            <a:off x="6123718" y="34038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2544716">
            <a:off x="6114979" y="1071488"/>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2363305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1"/>
            <a:ext cx="7772400" cy="1224136"/>
          </a:xfrm>
        </p:spPr>
        <p:txBody>
          <a:bodyPr>
            <a:noAutofit/>
          </a:bodyPr>
          <a:lstStyle/>
          <a:p>
            <a:pPr algn="l"/>
            <a:r>
              <a:rPr lang="en-US" sz="2000" i="1" u="sng" dirty="0" smtClean="0">
                <a:latin typeface="Palatino Linotype" pitchFamily="18" charset="0"/>
              </a:rPr>
              <a:t>Strong </a:t>
            </a:r>
            <a:r>
              <a:rPr lang="en-US" sz="2000" i="1" dirty="0" smtClean="0">
                <a:latin typeface="Palatino Linotype" pitchFamily="18" charset="0"/>
              </a:rPr>
              <a:t>correlations between wellbeing and self rated health, limiting condition/disability, pain; </a:t>
            </a:r>
            <a:r>
              <a:rPr lang="en-US" sz="2000" i="1" u="sng" dirty="0" smtClean="0">
                <a:latin typeface="Palatino Linotype" pitchFamily="18" charset="0"/>
              </a:rPr>
              <a:t>Weak</a:t>
            </a:r>
            <a:r>
              <a:rPr lang="en-US" sz="2000" i="1" dirty="0" smtClean="0">
                <a:latin typeface="Palatino Linotype" pitchFamily="18" charset="0"/>
              </a:rPr>
              <a:t> correlations with age, gender, income, employment, marital status </a:t>
            </a:r>
            <a:br>
              <a:rPr lang="en-US" sz="2000" i="1" dirty="0" smtClean="0">
                <a:latin typeface="Palatino Linotype" pitchFamily="18" charset="0"/>
              </a:rPr>
            </a:br>
            <a:r>
              <a:rPr lang="en-US" sz="2000" i="1" dirty="0" smtClean="0">
                <a:latin typeface="Palatino Linotype" pitchFamily="18" charset="0"/>
              </a:rPr>
              <a:t>+ Other factors unknown!</a:t>
            </a:r>
            <a:endParaRPr lang="en-US" sz="2000" i="1" dirty="0">
              <a:latin typeface="Palatino Linotype" pitchFamily="18" charset="0"/>
            </a:endParaRPr>
          </a:p>
        </p:txBody>
      </p:sp>
      <p:sp>
        <p:nvSpPr>
          <p:cNvPr id="3" name="Subtitle 2"/>
          <p:cNvSpPr>
            <a:spLocks noGrp="1"/>
          </p:cNvSpPr>
          <p:nvPr>
            <p:ph type="subTitle" idx="1"/>
          </p:nvPr>
        </p:nvSpPr>
        <p:spPr>
          <a:xfrm>
            <a:off x="827584" y="2132856"/>
            <a:ext cx="7416824" cy="4248472"/>
          </a:xfrm>
        </p:spPr>
        <p:txBody>
          <a:bodyPr>
            <a:normAutofit fontScale="77500" lnSpcReduction="20000"/>
          </a:bodyPr>
          <a:lstStyle/>
          <a:p>
            <a:endParaRPr lang="en-US" sz="2400" u="sng" dirty="0" smtClean="0">
              <a:latin typeface="Palatino Linotype" pitchFamily="18" charset="0"/>
            </a:endParaRPr>
          </a:p>
          <a:p>
            <a:endParaRPr lang="en-US" sz="2400" u="sng" dirty="0">
              <a:latin typeface="Palatino Linotype" pitchFamily="18" charset="0"/>
            </a:endParaRPr>
          </a:p>
          <a:p>
            <a:endParaRPr lang="en-US" sz="2400" u="sng" dirty="0" smtClean="0">
              <a:latin typeface="Palatino Linotype" pitchFamily="18" charset="0"/>
            </a:endParaRPr>
          </a:p>
          <a:p>
            <a:endParaRPr lang="en-US" sz="2400" u="sng" dirty="0">
              <a:latin typeface="Palatino Linotype" pitchFamily="18" charset="0"/>
            </a:endParaRPr>
          </a:p>
          <a:p>
            <a:endParaRPr lang="en-US" sz="2400" u="sng" dirty="0" smtClean="0">
              <a:latin typeface="Palatino Linotype" pitchFamily="18" charset="0"/>
            </a:endParaRPr>
          </a:p>
          <a:p>
            <a:endParaRPr lang="en-US" sz="2400" u="sng" dirty="0">
              <a:latin typeface="Palatino Linotype" pitchFamily="18" charset="0"/>
            </a:endParaRPr>
          </a:p>
          <a:p>
            <a:endParaRPr lang="en-US" sz="2400" u="sng" dirty="0" smtClean="0">
              <a:latin typeface="Palatino Linotype" pitchFamily="18" charset="0"/>
            </a:endParaRPr>
          </a:p>
          <a:p>
            <a:endParaRPr lang="en-US" sz="2400" u="sng" dirty="0">
              <a:latin typeface="Palatino Linotype" pitchFamily="18" charset="0"/>
            </a:endParaRPr>
          </a:p>
          <a:p>
            <a:pPr algn="l"/>
            <a:endParaRPr lang="en-US" sz="2400" u="sng" dirty="0" smtClean="0">
              <a:latin typeface="Palatino Linotype" pitchFamily="18" charset="0"/>
            </a:endParaRPr>
          </a:p>
          <a:p>
            <a:pPr algn="l"/>
            <a:endParaRPr lang="en-US" sz="2400" u="sng" dirty="0" smtClean="0">
              <a:latin typeface="Palatino Linotype" pitchFamily="18" charset="0"/>
            </a:endParaRPr>
          </a:p>
          <a:p>
            <a:pPr algn="l"/>
            <a:endParaRPr lang="en-US" sz="2200" u="sng" dirty="0" smtClean="0">
              <a:latin typeface="Palatino Linotype" pitchFamily="18" charset="0"/>
            </a:endParaRPr>
          </a:p>
          <a:p>
            <a:pPr algn="l"/>
            <a:r>
              <a:rPr lang="en-US" sz="2400" i="1" u="sng" dirty="0" smtClean="0">
                <a:solidFill>
                  <a:schemeClr val="tx1"/>
                </a:solidFill>
                <a:latin typeface="Palatino Linotype" pitchFamily="18" charset="0"/>
              </a:rPr>
              <a:t>Strong </a:t>
            </a:r>
            <a:r>
              <a:rPr lang="en-US" sz="2400" i="1" dirty="0">
                <a:solidFill>
                  <a:schemeClr val="tx1"/>
                </a:solidFill>
                <a:latin typeface="Palatino Linotype" pitchFamily="18" charset="0"/>
              </a:rPr>
              <a:t>correlations </a:t>
            </a:r>
            <a:r>
              <a:rPr lang="en-US" sz="2400" i="1" dirty="0" smtClean="0">
                <a:solidFill>
                  <a:schemeClr val="tx1"/>
                </a:solidFill>
                <a:latin typeface="Palatino Linotype" pitchFamily="18" charset="0"/>
              </a:rPr>
              <a:t>between mobility (‘I can get to the places where I want to go’) and </a:t>
            </a:r>
            <a:r>
              <a:rPr lang="en-US" sz="2400" i="1" dirty="0">
                <a:solidFill>
                  <a:schemeClr val="tx1"/>
                </a:solidFill>
                <a:latin typeface="Palatino Linotype" pitchFamily="18" charset="0"/>
              </a:rPr>
              <a:t>self rated health, limiting </a:t>
            </a:r>
            <a:r>
              <a:rPr lang="en-US" sz="2400" i="1" dirty="0" smtClean="0">
                <a:solidFill>
                  <a:schemeClr val="tx1"/>
                </a:solidFill>
                <a:latin typeface="Palatino Linotype" pitchFamily="18" charset="0"/>
              </a:rPr>
              <a:t>condition/disability; </a:t>
            </a:r>
            <a:r>
              <a:rPr lang="en-US" sz="2400" i="1" u="sng" dirty="0" smtClean="0">
                <a:solidFill>
                  <a:schemeClr val="tx1"/>
                </a:solidFill>
                <a:latin typeface="Palatino Linotype" pitchFamily="18" charset="0"/>
              </a:rPr>
              <a:t>Weak</a:t>
            </a:r>
            <a:r>
              <a:rPr lang="en-US" sz="2400" i="1" dirty="0" smtClean="0">
                <a:solidFill>
                  <a:schemeClr val="tx1"/>
                </a:solidFill>
                <a:latin typeface="Palatino Linotype" pitchFamily="18" charset="0"/>
              </a:rPr>
              <a:t> </a:t>
            </a:r>
            <a:r>
              <a:rPr lang="en-US" sz="2400" i="1" dirty="0">
                <a:solidFill>
                  <a:schemeClr val="tx1"/>
                </a:solidFill>
                <a:latin typeface="Palatino Linotype" pitchFamily="18" charset="0"/>
              </a:rPr>
              <a:t>correlations with age, gender, income, employment, </a:t>
            </a:r>
            <a:r>
              <a:rPr lang="en-US" sz="2400" i="1" dirty="0" smtClean="0">
                <a:solidFill>
                  <a:schemeClr val="tx1"/>
                </a:solidFill>
                <a:latin typeface="Palatino Linotype" pitchFamily="18" charset="0"/>
              </a:rPr>
              <a:t>marital status; + </a:t>
            </a:r>
            <a:r>
              <a:rPr lang="en-US" sz="2400" i="1" dirty="0">
                <a:solidFill>
                  <a:schemeClr val="tx1"/>
                </a:solidFill>
                <a:latin typeface="Palatino Linotype" pitchFamily="18" charset="0"/>
              </a:rPr>
              <a:t>Other factors unknown!</a:t>
            </a:r>
            <a:r>
              <a:rPr lang="en-GB" sz="2400" i="1" dirty="0" smtClean="0">
                <a:solidFill>
                  <a:schemeClr val="tx1"/>
                </a:solidFill>
                <a:latin typeface="Palatino Linotype" pitchFamily="18" charset="0"/>
              </a:rPr>
              <a:t>            </a:t>
            </a:r>
            <a:endParaRPr lang="en-GB" sz="2400" i="1" dirty="0">
              <a:solidFill>
                <a:schemeClr val="tx1"/>
              </a:solidFill>
              <a:latin typeface="Palatino Linotype" pitchFamily="18" charset="0"/>
            </a:endParaRPr>
          </a:p>
        </p:txBody>
      </p:sp>
      <p:sp>
        <p:nvSpPr>
          <p:cNvPr id="4" name="Right Arrow 3"/>
          <p:cNvSpPr/>
          <p:nvPr/>
        </p:nvSpPr>
        <p:spPr>
          <a:xfrm>
            <a:off x="4190808" y="2204864"/>
            <a:ext cx="978408" cy="48463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Process 4"/>
          <p:cNvSpPr/>
          <p:nvPr/>
        </p:nvSpPr>
        <p:spPr>
          <a:xfrm>
            <a:off x="1475656"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environments</a:t>
            </a:r>
            <a:endParaRPr lang="en-US" sz="2000" dirty="0">
              <a:latin typeface="Palatino Linotype" pitchFamily="18" charset="0"/>
            </a:endParaRPr>
          </a:p>
        </p:txBody>
      </p:sp>
      <p:sp>
        <p:nvSpPr>
          <p:cNvPr id="6" name="Flowchart: Process 5"/>
          <p:cNvSpPr/>
          <p:nvPr/>
        </p:nvSpPr>
        <p:spPr>
          <a:xfrm>
            <a:off x="5940152"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wellbeing</a:t>
            </a:r>
            <a:endParaRPr lang="en-US" sz="2000" dirty="0">
              <a:latin typeface="Palatino Linotype" pitchFamily="18" charset="0"/>
            </a:endParaRPr>
          </a:p>
        </p:txBody>
      </p:sp>
      <p:sp>
        <p:nvSpPr>
          <p:cNvPr id="7" name="Flowchart: Process 6"/>
          <p:cNvSpPr/>
          <p:nvPr/>
        </p:nvSpPr>
        <p:spPr>
          <a:xfrm>
            <a:off x="3707904" y="4005064"/>
            <a:ext cx="1944216"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mobility</a:t>
            </a:r>
            <a:endParaRPr lang="en-US" sz="2000" dirty="0">
              <a:latin typeface="Palatino Linotype" pitchFamily="18" charset="0"/>
            </a:endParaRPr>
          </a:p>
        </p:txBody>
      </p:sp>
      <p:sp>
        <p:nvSpPr>
          <p:cNvPr id="8" name="Right Arrow 7"/>
          <p:cNvSpPr/>
          <p:nvPr/>
        </p:nvSpPr>
        <p:spPr>
          <a:xfrm rot="2351806">
            <a:off x="2256999" y="3395612"/>
            <a:ext cx="978408" cy="484632"/>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9154399">
            <a:off x="6051711" y="34038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2544716">
            <a:off x="6047575" y="1093655"/>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 name="Right Arrow 10"/>
          <p:cNvSpPr/>
          <p:nvPr/>
        </p:nvSpPr>
        <p:spPr>
          <a:xfrm rot="19635667">
            <a:off x="2388129" y="4735194"/>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579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936103"/>
          </a:xfrm>
        </p:spPr>
        <p:txBody>
          <a:bodyPr>
            <a:noAutofit/>
          </a:bodyPr>
          <a:lstStyle/>
          <a:p>
            <a:r>
              <a:rPr lang="en-US" sz="2800" b="1" dirty="0" smtClean="0">
                <a:latin typeface="Palatino Linotype" pitchFamily="18" charset="0"/>
              </a:rPr>
              <a:t>The Co-Motion project</a:t>
            </a:r>
            <a:endParaRPr lang="en-US" sz="2800" dirty="0">
              <a:latin typeface="Palatino Linotype" pitchFamily="18" charset="0"/>
            </a:endParaRPr>
          </a:p>
        </p:txBody>
      </p:sp>
      <p:sp>
        <p:nvSpPr>
          <p:cNvPr id="3" name="Subtitle 2"/>
          <p:cNvSpPr>
            <a:spLocks noGrp="1"/>
          </p:cNvSpPr>
          <p:nvPr>
            <p:ph type="subTitle" idx="1"/>
          </p:nvPr>
        </p:nvSpPr>
        <p:spPr>
          <a:xfrm>
            <a:off x="827584" y="2060848"/>
            <a:ext cx="7416824" cy="4320480"/>
          </a:xfrm>
        </p:spPr>
        <p:txBody>
          <a:bodyPr>
            <a:normAutofit fontScale="92500" lnSpcReduction="20000"/>
          </a:bodyPr>
          <a:lstStyle/>
          <a:p>
            <a:pPr marL="342900" indent="-342900" algn="l">
              <a:buFont typeface="Arial" pitchFamily="34" charset="0"/>
              <a:buChar char="•"/>
            </a:pPr>
            <a:r>
              <a:rPr lang="en-US" sz="2200" dirty="0" smtClean="0">
                <a:solidFill>
                  <a:schemeClr val="tx1"/>
                </a:solidFill>
                <a:latin typeface="Palatino Linotype" pitchFamily="18" charset="0"/>
              </a:rPr>
              <a:t>Data presented here collected as part </a:t>
            </a:r>
            <a:r>
              <a:rPr lang="en-US" sz="2200" dirty="0">
                <a:solidFill>
                  <a:schemeClr val="tx1"/>
                </a:solidFill>
                <a:latin typeface="Palatino Linotype" pitchFamily="18" charset="0"/>
              </a:rPr>
              <a:t>of </a:t>
            </a:r>
            <a:r>
              <a:rPr lang="en-US" sz="2200" dirty="0" smtClean="0">
                <a:solidFill>
                  <a:schemeClr val="tx1"/>
                </a:solidFill>
                <a:latin typeface="Palatino Linotype" pitchFamily="18" charset="0"/>
              </a:rPr>
              <a:t>‘Co-Motion</a:t>
            </a:r>
            <a:r>
              <a:rPr lang="en-US" sz="2200" dirty="0">
                <a:solidFill>
                  <a:schemeClr val="tx1"/>
                </a:solidFill>
                <a:latin typeface="Palatino Linotype" pitchFamily="18" charset="0"/>
              </a:rPr>
              <a:t>’ project lead by the University of York, with </a:t>
            </a:r>
            <a:r>
              <a:rPr lang="en-US" sz="2200" dirty="0" smtClean="0">
                <a:solidFill>
                  <a:schemeClr val="tx1"/>
                </a:solidFill>
                <a:latin typeface="Palatino Linotype" pitchFamily="18" charset="0"/>
              </a:rPr>
              <a:t>University of Leeds, Newcastle and Northumbria, 2013-16</a:t>
            </a:r>
          </a:p>
          <a:p>
            <a:pPr marL="342900" indent="-342900" algn="l">
              <a:buFont typeface="Arial" pitchFamily="34" charset="0"/>
              <a:buChar char="•"/>
            </a:pPr>
            <a:r>
              <a:rPr lang="en-US" sz="2200" dirty="0" smtClean="0">
                <a:solidFill>
                  <a:schemeClr val="tx1"/>
                </a:solidFill>
                <a:latin typeface="Palatino Linotype" pitchFamily="18" charset="0"/>
              </a:rPr>
              <a:t>Longitudinal study of older people + development of practical tools to support mobility and wellbeing</a:t>
            </a:r>
          </a:p>
          <a:p>
            <a:pPr marL="342900" indent="-342900" algn="l">
              <a:buFont typeface="Arial" pitchFamily="34" charset="0"/>
              <a:buChar char="•"/>
            </a:pPr>
            <a:r>
              <a:rPr lang="en-US" sz="2200" dirty="0" smtClean="0">
                <a:solidFill>
                  <a:schemeClr val="tx1"/>
                </a:solidFill>
                <a:latin typeface="Palatino Linotype" pitchFamily="18" charset="0"/>
              </a:rPr>
              <a:t>Involves social policy, gerontology, geography, psychology, transport studies, computer science</a:t>
            </a:r>
          </a:p>
          <a:p>
            <a:pPr algn="l"/>
            <a:endParaRPr lang="en-US" sz="2200" dirty="0" smtClean="0">
              <a:solidFill>
                <a:schemeClr val="tx1"/>
              </a:solidFill>
              <a:latin typeface="Palatino Linotype" pitchFamily="18" charset="0"/>
            </a:endParaRPr>
          </a:p>
          <a:p>
            <a:pPr algn="l"/>
            <a:r>
              <a:rPr lang="en-US" sz="2200" dirty="0" smtClean="0">
                <a:solidFill>
                  <a:schemeClr val="tx1"/>
                </a:solidFill>
                <a:latin typeface="Palatino Linotype" pitchFamily="18" charset="0"/>
              </a:rPr>
              <a:t>One of 7 </a:t>
            </a:r>
            <a:r>
              <a:rPr lang="en-US" sz="2200" dirty="0">
                <a:solidFill>
                  <a:schemeClr val="tx1"/>
                </a:solidFill>
                <a:latin typeface="Palatino Linotype" pitchFamily="18" charset="0"/>
              </a:rPr>
              <a:t>projects supported by </a:t>
            </a:r>
            <a:r>
              <a:rPr lang="en-US" sz="2200" dirty="0" smtClean="0">
                <a:solidFill>
                  <a:schemeClr val="tx1"/>
                </a:solidFill>
                <a:latin typeface="Palatino Linotype" pitchFamily="18" charset="0"/>
              </a:rPr>
              <a:t>EPSRC/ESRC/AHRC’s </a:t>
            </a:r>
            <a:r>
              <a:rPr lang="en-US" sz="2200" dirty="0">
                <a:solidFill>
                  <a:schemeClr val="tx1"/>
                </a:solidFill>
                <a:latin typeface="Palatino Linotype" pitchFamily="18" charset="0"/>
              </a:rPr>
              <a:t>‘Design for Wellbeing: Ageing and mobility in the built environment’ </a:t>
            </a:r>
            <a:r>
              <a:rPr lang="en-US" sz="2200" dirty="0" smtClean="0">
                <a:solidFill>
                  <a:schemeClr val="tx1"/>
                </a:solidFill>
                <a:latin typeface="Palatino Linotype" pitchFamily="18" charset="0"/>
              </a:rPr>
              <a:t>programme.</a:t>
            </a:r>
          </a:p>
          <a:p>
            <a:pPr algn="l"/>
            <a:endParaRPr lang="en-US" sz="2200" dirty="0" smtClean="0">
              <a:solidFill>
                <a:schemeClr val="tx1"/>
              </a:solidFill>
              <a:latin typeface="Palatino Linotype" pitchFamily="18" charset="0"/>
            </a:endParaRPr>
          </a:p>
          <a:p>
            <a:pPr algn="l"/>
            <a:r>
              <a:rPr lang="en-US" sz="2200" dirty="0" smtClean="0">
                <a:solidFill>
                  <a:schemeClr val="tx1"/>
                </a:solidFill>
                <a:latin typeface="Palatino Linotype" pitchFamily="18" charset="0"/>
              </a:rPr>
              <a:t>More </a:t>
            </a:r>
            <a:r>
              <a:rPr lang="en-US" sz="2200" dirty="0">
                <a:solidFill>
                  <a:schemeClr val="tx1"/>
                </a:solidFill>
                <a:latin typeface="Palatino Linotype" pitchFamily="18" charset="0"/>
              </a:rPr>
              <a:t>info: </a:t>
            </a:r>
            <a:r>
              <a:rPr lang="en-US" sz="2200" dirty="0">
                <a:latin typeface="Palatino Linotype" pitchFamily="18" charset="0"/>
                <a:hlinkClick r:id="rId2"/>
              </a:rPr>
              <a:t>www.york.ac.uk/media/chp/documents/co-motion/Case%20for%20support.%20docx.pdf</a:t>
            </a:r>
            <a:endParaRPr lang="en-US" sz="2200" dirty="0">
              <a:latin typeface="Palatino Linotype" pitchFamily="18" charset="0"/>
            </a:endParaRPr>
          </a:p>
          <a:p>
            <a:r>
              <a:rPr lang="en-US" sz="1800" b="1" dirty="0"/>
              <a:t> </a:t>
            </a:r>
            <a:endParaRPr lang="en-US" sz="1800" dirty="0"/>
          </a:p>
        </p:txBody>
      </p:sp>
    </p:spTree>
    <p:extLst>
      <p:ext uri="{BB962C8B-B14F-4D97-AF65-F5344CB8AC3E}">
        <p14:creationId xmlns:p14="http://schemas.microsoft.com/office/powerpoint/2010/main" val="2171124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008112"/>
          </a:xfrm>
        </p:spPr>
        <p:txBody>
          <a:bodyPr>
            <a:noAutofit/>
          </a:bodyPr>
          <a:lstStyle/>
          <a:p>
            <a:r>
              <a:rPr lang="en-US" sz="2800" b="1" dirty="0" smtClean="0">
                <a:latin typeface="Palatino Linotype" pitchFamily="18" charset="0"/>
              </a:rPr>
              <a:t>Summary of answers to questions </a:t>
            </a:r>
            <a:r>
              <a:rPr lang="en-US" sz="2800" b="1" u="sng" dirty="0" smtClean="0">
                <a:latin typeface="Palatino Linotype" pitchFamily="18" charset="0"/>
              </a:rPr>
              <a:t>to date</a:t>
            </a:r>
            <a:endParaRPr lang="en-US" sz="2800" u="sng" dirty="0">
              <a:latin typeface="Palatino Linotype" pitchFamily="18" charset="0"/>
            </a:endParaRPr>
          </a:p>
        </p:txBody>
      </p:sp>
      <p:sp>
        <p:nvSpPr>
          <p:cNvPr id="3" name="Subtitle 2"/>
          <p:cNvSpPr>
            <a:spLocks noGrp="1"/>
          </p:cNvSpPr>
          <p:nvPr>
            <p:ph type="subTitle" idx="1"/>
          </p:nvPr>
        </p:nvSpPr>
        <p:spPr>
          <a:xfrm>
            <a:off x="539552" y="1052736"/>
            <a:ext cx="8136904" cy="5256584"/>
          </a:xfrm>
        </p:spPr>
        <p:txBody>
          <a:bodyPr>
            <a:noAutofit/>
          </a:bodyPr>
          <a:lstStyle/>
          <a:p>
            <a:pPr algn="l"/>
            <a:r>
              <a:rPr lang="en-US" sz="1800" dirty="0" smtClean="0">
                <a:solidFill>
                  <a:schemeClr val="tx1"/>
                </a:solidFill>
                <a:latin typeface="Palatino Linotype" pitchFamily="18" charset="0"/>
              </a:rPr>
              <a:t>a) How </a:t>
            </a:r>
            <a:r>
              <a:rPr lang="en-US" sz="1800" dirty="0">
                <a:solidFill>
                  <a:schemeClr val="tx1"/>
                </a:solidFill>
                <a:latin typeface="Palatino Linotype" pitchFamily="18" charset="0"/>
              </a:rPr>
              <a:t>much are mobility and wellbeing related</a:t>
            </a:r>
            <a:r>
              <a:rPr lang="en-US" sz="1800" dirty="0" smtClean="0">
                <a:solidFill>
                  <a:schemeClr val="tx1"/>
                </a:solidFill>
                <a:latin typeface="Palatino Linotype" pitchFamily="18" charset="0"/>
              </a:rPr>
              <a:t>?</a:t>
            </a:r>
          </a:p>
          <a:p>
            <a:pPr lvl="0" algn="l"/>
            <a:r>
              <a:rPr lang="en-US" sz="1800" dirty="0" smtClean="0">
                <a:solidFill>
                  <a:schemeClr val="tx1"/>
                </a:solidFill>
                <a:latin typeface="Palatino Linotype" pitchFamily="18" charset="0"/>
              </a:rPr>
              <a:t>	</a:t>
            </a:r>
            <a:r>
              <a:rPr lang="en-US" sz="1800" dirty="0" smtClean="0">
                <a:solidFill>
                  <a:srgbClr val="C00000"/>
                </a:solidFill>
                <a:latin typeface="Palatino Linotype" pitchFamily="18" charset="0"/>
              </a:rPr>
              <a:t>They are related – but not necessarily strongly – varies by measure; health is an important mediator; numerous </a:t>
            </a:r>
            <a:r>
              <a:rPr lang="en-US" sz="1800" dirty="0">
                <a:solidFill>
                  <a:srgbClr val="C00000"/>
                </a:solidFill>
                <a:latin typeface="Palatino Linotype" pitchFamily="18" charset="0"/>
              </a:rPr>
              <a:t>other factors including individual socio-economics appear to be are important</a:t>
            </a:r>
          </a:p>
          <a:p>
            <a:pPr lvl="0" algn="l"/>
            <a:r>
              <a:rPr lang="en-US" sz="1800" dirty="0" smtClean="0">
                <a:solidFill>
                  <a:schemeClr val="tx1"/>
                </a:solidFill>
                <a:latin typeface="Palatino Linotype" pitchFamily="18" charset="0"/>
              </a:rPr>
              <a:t>b) How </a:t>
            </a:r>
            <a:r>
              <a:rPr lang="en-US" sz="1800" dirty="0">
                <a:solidFill>
                  <a:schemeClr val="tx1"/>
                </a:solidFill>
                <a:latin typeface="Palatino Linotype" pitchFamily="18" charset="0"/>
              </a:rPr>
              <a:t>much do mobility and wellbeing vary by city, neighbourhood and micro-neighbourhood</a:t>
            </a:r>
            <a:r>
              <a:rPr lang="en-US" sz="1800" dirty="0" smtClean="0">
                <a:solidFill>
                  <a:schemeClr val="tx1"/>
                </a:solidFill>
                <a:latin typeface="Palatino Linotype" pitchFamily="18" charset="0"/>
              </a:rPr>
              <a:t>?</a:t>
            </a:r>
          </a:p>
          <a:p>
            <a:pPr lvl="0" algn="l"/>
            <a:r>
              <a:rPr lang="en-US" sz="1800" dirty="0" smtClean="0">
                <a:solidFill>
                  <a:schemeClr val="tx1"/>
                </a:solidFill>
                <a:latin typeface="Palatino Linotype" pitchFamily="18" charset="0"/>
              </a:rPr>
              <a:t>	</a:t>
            </a:r>
            <a:r>
              <a:rPr lang="en-US" sz="1800" dirty="0" smtClean="0">
                <a:solidFill>
                  <a:srgbClr val="C00000"/>
                </a:solidFill>
                <a:latin typeface="Palatino Linotype" pitchFamily="18" charset="0"/>
              </a:rPr>
              <a:t>They do vary substantially – but…</a:t>
            </a:r>
            <a:endParaRPr lang="en-US" sz="1800" dirty="0">
              <a:solidFill>
                <a:srgbClr val="C00000"/>
              </a:solidFill>
              <a:latin typeface="Palatino Linotype" pitchFamily="18" charset="0"/>
            </a:endParaRPr>
          </a:p>
          <a:p>
            <a:pPr lvl="0" algn="l"/>
            <a:r>
              <a:rPr lang="en-US" sz="1800" dirty="0" smtClean="0">
                <a:solidFill>
                  <a:schemeClr val="tx1"/>
                </a:solidFill>
                <a:latin typeface="Palatino Linotype" pitchFamily="18" charset="0"/>
              </a:rPr>
              <a:t>c) How </a:t>
            </a:r>
            <a:r>
              <a:rPr lang="en-US" sz="1800" dirty="0">
                <a:solidFill>
                  <a:schemeClr val="tx1"/>
                </a:solidFill>
                <a:latin typeface="Palatino Linotype" pitchFamily="18" charset="0"/>
              </a:rPr>
              <a:t>much of this variation can be attributed to characteristics of the city, neighbourhood and the </a:t>
            </a:r>
            <a:r>
              <a:rPr lang="en-US" sz="1800" dirty="0" smtClean="0">
                <a:solidFill>
                  <a:schemeClr val="tx1"/>
                </a:solidFill>
                <a:latin typeface="Palatino Linotype" pitchFamily="18" charset="0"/>
              </a:rPr>
              <a:t>micro-neighbourhood of </a:t>
            </a:r>
            <a:r>
              <a:rPr lang="en-US" sz="1800" dirty="0">
                <a:solidFill>
                  <a:schemeClr val="tx1"/>
                </a:solidFill>
                <a:latin typeface="Palatino Linotype" pitchFamily="18" charset="0"/>
              </a:rPr>
              <a:t>the </a:t>
            </a:r>
            <a:r>
              <a:rPr lang="en-US" sz="1800" dirty="0" smtClean="0">
                <a:solidFill>
                  <a:schemeClr val="tx1"/>
                </a:solidFill>
                <a:latin typeface="Palatino Linotype" pitchFamily="18" charset="0"/>
              </a:rPr>
              <a:t>home?</a:t>
            </a:r>
          </a:p>
          <a:p>
            <a:pPr lvl="0" algn="l"/>
            <a:r>
              <a:rPr lang="en-US" sz="1800" dirty="0" smtClean="0">
                <a:solidFill>
                  <a:schemeClr val="tx1"/>
                </a:solidFill>
                <a:latin typeface="Palatino Linotype" pitchFamily="18" charset="0"/>
              </a:rPr>
              <a:t>	</a:t>
            </a:r>
            <a:r>
              <a:rPr lang="en-US" sz="1800" dirty="0" smtClean="0">
                <a:solidFill>
                  <a:srgbClr val="C00000"/>
                </a:solidFill>
                <a:latin typeface="Palatino Linotype" pitchFamily="18" charset="0"/>
              </a:rPr>
              <a:t>…again, health is an important mediator; numerous other factors including individual socio-economics appear to be important</a:t>
            </a:r>
            <a:endParaRPr lang="en-US" sz="1800" dirty="0">
              <a:solidFill>
                <a:srgbClr val="C00000"/>
              </a:solidFill>
              <a:latin typeface="Palatino Linotype" pitchFamily="18" charset="0"/>
            </a:endParaRPr>
          </a:p>
          <a:p>
            <a:pPr lvl="0" algn="l"/>
            <a:r>
              <a:rPr lang="en-US" sz="1800" dirty="0" smtClean="0">
                <a:solidFill>
                  <a:schemeClr val="tx1"/>
                </a:solidFill>
                <a:latin typeface="Palatino Linotype" pitchFamily="18" charset="0"/>
              </a:rPr>
              <a:t>d) What </a:t>
            </a:r>
            <a:r>
              <a:rPr lang="en-US" sz="1800" dirty="0">
                <a:solidFill>
                  <a:schemeClr val="tx1"/>
                </a:solidFill>
                <a:latin typeface="Palatino Linotype" pitchFamily="18" charset="0"/>
              </a:rPr>
              <a:t>characteristics of the city, neighbourhood and the micro-neighbourhood of the home appear to promote </a:t>
            </a:r>
            <a:r>
              <a:rPr lang="en-US" sz="1800" dirty="0" smtClean="0">
                <a:solidFill>
                  <a:schemeClr val="tx1"/>
                </a:solidFill>
                <a:latin typeface="Palatino Linotype" pitchFamily="18" charset="0"/>
              </a:rPr>
              <a:t>mobility </a:t>
            </a:r>
            <a:r>
              <a:rPr lang="en-US" sz="1800" dirty="0">
                <a:solidFill>
                  <a:schemeClr val="tx1"/>
                </a:solidFill>
                <a:latin typeface="Palatino Linotype" pitchFamily="18" charset="0"/>
              </a:rPr>
              <a:t>and </a:t>
            </a:r>
            <a:r>
              <a:rPr lang="en-US" sz="1800" dirty="0" smtClean="0">
                <a:solidFill>
                  <a:schemeClr val="tx1"/>
                </a:solidFill>
                <a:latin typeface="Palatino Linotype" pitchFamily="18" charset="0"/>
              </a:rPr>
              <a:t>wellbeing?</a:t>
            </a:r>
          </a:p>
          <a:p>
            <a:pPr lvl="0" algn="l"/>
            <a:r>
              <a:rPr lang="en-US" sz="1800" dirty="0">
                <a:solidFill>
                  <a:schemeClr val="tx1"/>
                </a:solidFill>
                <a:latin typeface="Palatino Linotype" pitchFamily="18" charset="0"/>
              </a:rPr>
              <a:t>	</a:t>
            </a:r>
            <a:r>
              <a:rPr lang="en-US" sz="1800" dirty="0" smtClean="0">
                <a:solidFill>
                  <a:schemeClr val="tx1"/>
                </a:solidFill>
                <a:latin typeface="Palatino Linotype" pitchFamily="18" charset="0"/>
              </a:rPr>
              <a:t>If people can say </a:t>
            </a:r>
            <a:r>
              <a:rPr lang="en-US" sz="1800" i="1" dirty="0" smtClean="0">
                <a:solidFill>
                  <a:srgbClr val="C00000"/>
                </a:solidFill>
                <a:latin typeface="Palatino Linotype" pitchFamily="18" charset="0"/>
              </a:rPr>
              <a:t>‘the local shops and services are good overall’, ‘I find my neighbourhood friendly’; there are attractive accessible destinations, stop-offs and pass-bys, well-planned and maintained pedestrian/scooter/wheelchair environment.</a:t>
            </a:r>
          </a:p>
          <a:p>
            <a:pPr lvl="0" algn="l"/>
            <a:r>
              <a:rPr lang="en-US" sz="1800" i="1" dirty="0" smtClean="0">
                <a:solidFill>
                  <a:schemeClr val="tx1"/>
                </a:solidFill>
                <a:latin typeface="Palatino Linotype" pitchFamily="18" charset="0"/>
              </a:rPr>
              <a:t>Further data and analysis pending.</a:t>
            </a:r>
            <a:endParaRPr lang="en-US" sz="1800" dirty="0"/>
          </a:p>
        </p:txBody>
      </p:sp>
    </p:spTree>
    <p:extLst>
      <p:ext uri="{BB962C8B-B14F-4D97-AF65-F5344CB8AC3E}">
        <p14:creationId xmlns:p14="http://schemas.microsoft.com/office/powerpoint/2010/main" val="3869538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574207"/>
          </a:xfrm>
        </p:spPr>
        <p:txBody>
          <a:bodyPr>
            <a:noAutofit/>
          </a:bodyPr>
          <a:lstStyle/>
          <a:p>
            <a:r>
              <a:rPr lang="en-US" sz="2800" u="sng" dirty="0" smtClean="0">
                <a:latin typeface="Palatino Linotype" pitchFamily="18" charset="0"/>
              </a:rPr>
              <a:t>Design for Wellbeing programme</a:t>
            </a:r>
            <a:r>
              <a:rPr lang="en-US" sz="2800" dirty="0" smtClean="0">
                <a:latin typeface="Palatino Linotype" pitchFamily="18" charset="0"/>
              </a:rPr>
              <a:t> hypothesis on potential practical implications…</a:t>
            </a:r>
            <a:endParaRPr lang="en-US" sz="2800" dirty="0">
              <a:latin typeface="Palatino Linotype" pitchFamily="18" charset="0"/>
            </a:endParaRPr>
          </a:p>
        </p:txBody>
      </p:sp>
      <p:sp>
        <p:nvSpPr>
          <p:cNvPr id="3" name="Subtitle 2"/>
          <p:cNvSpPr>
            <a:spLocks noGrp="1"/>
          </p:cNvSpPr>
          <p:nvPr>
            <p:ph type="subTitle" idx="1"/>
          </p:nvPr>
        </p:nvSpPr>
        <p:spPr>
          <a:xfrm>
            <a:off x="827584" y="2276872"/>
            <a:ext cx="7416824" cy="3888432"/>
          </a:xfrm>
        </p:spPr>
        <p:txBody>
          <a:bodyPr>
            <a:normAutofit/>
          </a:bodyPr>
          <a:lstStyle/>
          <a:p>
            <a:r>
              <a:rPr lang="en-GB" sz="2400" dirty="0" smtClean="0">
                <a:solidFill>
                  <a:schemeClr val="tx1"/>
                </a:solidFill>
                <a:latin typeface="Palatino Linotype" pitchFamily="18" charset="0"/>
              </a:rPr>
              <a:t>            </a:t>
            </a:r>
            <a:endParaRPr lang="en-GB" sz="2400" dirty="0">
              <a:solidFill>
                <a:schemeClr val="tx1"/>
              </a:solidFill>
              <a:latin typeface="Palatino Linotype" pitchFamily="18" charset="0"/>
            </a:endParaRPr>
          </a:p>
        </p:txBody>
      </p:sp>
      <p:sp>
        <p:nvSpPr>
          <p:cNvPr id="5" name="Flowchart: Process 4"/>
          <p:cNvSpPr/>
          <p:nvPr/>
        </p:nvSpPr>
        <p:spPr>
          <a:xfrm>
            <a:off x="1475656"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environments</a:t>
            </a:r>
            <a:endParaRPr lang="en-US" sz="2000" dirty="0">
              <a:latin typeface="Palatino Linotype" pitchFamily="18" charset="0"/>
            </a:endParaRPr>
          </a:p>
        </p:txBody>
      </p:sp>
      <p:sp>
        <p:nvSpPr>
          <p:cNvPr id="6" name="Flowchart: Process 5"/>
          <p:cNvSpPr/>
          <p:nvPr/>
        </p:nvSpPr>
        <p:spPr>
          <a:xfrm>
            <a:off x="5940152"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wellbeing</a:t>
            </a:r>
            <a:endParaRPr lang="en-US" sz="2000" dirty="0">
              <a:latin typeface="Palatino Linotype" pitchFamily="18" charset="0"/>
            </a:endParaRPr>
          </a:p>
        </p:txBody>
      </p:sp>
      <p:sp>
        <p:nvSpPr>
          <p:cNvPr id="7" name="Flowchart: Process 6"/>
          <p:cNvSpPr/>
          <p:nvPr/>
        </p:nvSpPr>
        <p:spPr>
          <a:xfrm>
            <a:off x="3707904" y="4149080"/>
            <a:ext cx="1944216"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mobility</a:t>
            </a:r>
            <a:endParaRPr lang="en-US" sz="2000" dirty="0">
              <a:latin typeface="Palatino Linotype" pitchFamily="18" charset="0"/>
            </a:endParaRPr>
          </a:p>
        </p:txBody>
      </p:sp>
      <p:sp>
        <p:nvSpPr>
          <p:cNvPr id="8" name="Right Arrow 7"/>
          <p:cNvSpPr/>
          <p:nvPr/>
        </p:nvSpPr>
        <p:spPr>
          <a:xfrm rot="2351806">
            <a:off x="2256999" y="34184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9154399">
            <a:off x="6123718" y="34038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2308700">
            <a:off x="224051" y="1448523"/>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5308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1800200"/>
          </a:xfrm>
        </p:spPr>
        <p:txBody>
          <a:bodyPr>
            <a:noAutofit/>
          </a:bodyPr>
          <a:lstStyle/>
          <a:p>
            <a:r>
              <a:rPr lang="en-US" sz="2800" dirty="0" smtClean="0">
                <a:latin typeface="Palatino Linotype" pitchFamily="18" charset="0"/>
              </a:rPr>
              <a:t>Co-Motion </a:t>
            </a:r>
            <a:r>
              <a:rPr lang="en-US" sz="2800" u="sng" dirty="0" smtClean="0">
                <a:latin typeface="Palatino Linotype" pitchFamily="18" charset="0"/>
              </a:rPr>
              <a:t>project</a:t>
            </a:r>
            <a:r>
              <a:rPr lang="en-US" sz="2800" dirty="0" smtClean="0">
                <a:latin typeface="Palatino Linotype" pitchFamily="18" charset="0"/>
              </a:rPr>
              <a:t> hypothesis on potential practical implications…</a:t>
            </a:r>
            <a:endParaRPr lang="en-US" sz="2800" dirty="0">
              <a:latin typeface="Palatino Linotype" pitchFamily="18" charset="0"/>
            </a:endParaRPr>
          </a:p>
        </p:txBody>
      </p:sp>
      <p:sp>
        <p:nvSpPr>
          <p:cNvPr id="3" name="Subtitle 2"/>
          <p:cNvSpPr>
            <a:spLocks noGrp="1"/>
          </p:cNvSpPr>
          <p:nvPr>
            <p:ph type="subTitle" idx="1"/>
          </p:nvPr>
        </p:nvSpPr>
        <p:spPr>
          <a:xfrm>
            <a:off x="827584" y="2276872"/>
            <a:ext cx="7416824" cy="3888432"/>
          </a:xfrm>
        </p:spPr>
        <p:txBody>
          <a:bodyPr>
            <a:normAutofit/>
          </a:bodyPr>
          <a:lstStyle/>
          <a:p>
            <a:r>
              <a:rPr lang="en-GB" sz="2400" dirty="0" smtClean="0">
                <a:solidFill>
                  <a:schemeClr val="tx1"/>
                </a:solidFill>
                <a:latin typeface="Palatino Linotype" pitchFamily="18" charset="0"/>
              </a:rPr>
              <a:t>            </a:t>
            </a:r>
            <a:endParaRPr lang="en-GB" sz="2400" dirty="0">
              <a:solidFill>
                <a:schemeClr val="tx1"/>
              </a:solidFill>
              <a:latin typeface="Palatino Linotype" pitchFamily="18" charset="0"/>
            </a:endParaRPr>
          </a:p>
        </p:txBody>
      </p:sp>
      <p:sp>
        <p:nvSpPr>
          <p:cNvPr id="5" name="Flowchart: Process 4"/>
          <p:cNvSpPr/>
          <p:nvPr/>
        </p:nvSpPr>
        <p:spPr>
          <a:xfrm>
            <a:off x="1475656"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environments</a:t>
            </a:r>
            <a:endParaRPr lang="en-US" sz="2000" dirty="0">
              <a:latin typeface="Palatino Linotype" pitchFamily="18" charset="0"/>
            </a:endParaRPr>
          </a:p>
        </p:txBody>
      </p:sp>
      <p:sp>
        <p:nvSpPr>
          <p:cNvPr id="6" name="Flowchart: Process 5"/>
          <p:cNvSpPr/>
          <p:nvPr/>
        </p:nvSpPr>
        <p:spPr>
          <a:xfrm>
            <a:off x="5940152"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wellbeing</a:t>
            </a:r>
            <a:endParaRPr lang="en-US" sz="2000" dirty="0">
              <a:latin typeface="Palatino Linotype" pitchFamily="18" charset="0"/>
            </a:endParaRPr>
          </a:p>
        </p:txBody>
      </p:sp>
      <p:sp>
        <p:nvSpPr>
          <p:cNvPr id="7" name="Flowchart: Process 6"/>
          <p:cNvSpPr/>
          <p:nvPr/>
        </p:nvSpPr>
        <p:spPr>
          <a:xfrm>
            <a:off x="3707904" y="4149080"/>
            <a:ext cx="1944216"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mobility</a:t>
            </a:r>
            <a:endParaRPr lang="en-US" sz="2000" dirty="0">
              <a:latin typeface="Palatino Linotype" pitchFamily="18" charset="0"/>
            </a:endParaRPr>
          </a:p>
        </p:txBody>
      </p:sp>
      <p:sp>
        <p:nvSpPr>
          <p:cNvPr id="8" name="Right Arrow 7"/>
          <p:cNvSpPr/>
          <p:nvPr/>
        </p:nvSpPr>
        <p:spPr>
          <a:xfrm rot="2351806">
            <a:off x="2256999" y="34184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9154399">
            <a:off x="6123718" y="34038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Arrow 3"/>
          <p:cNvSpPr/>
          <p:nvPr/>
        </p:nvSpPr>
        <p:spPr>
          <a:xfrm rot="19478979">
            <a:off x="2346805" y="539555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7658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008111"/>
          </a:xfrm>
        </p:spPr>
        <p:txBody>
          <a:bodyPr>
            <a:noAutofit/>
          </a:bodyPr>
          <a:lstStyle/>
          <a:p>
            <a:r>
              <a:rPr lang="en-US" sz="2800" b="1" dirty="0" smtClean="0">
                <a:latin typeface="Palatino Linotype" pitchFamily="18" charset="0"/>
              </a:rPr>
              <a:t>Practical implications </a:t>
            </a:r>
            <a:r>
              <a:rPr lang="en-US" sz="2800" b="1" u="sng" dirty="0" smtClean="0">
                <a:latin typeface="Palatino Linotype" pitchFamily="18" charset="0"/>
              </a:rPr>
              <a:t>to date</a:t>
            </a:r>
            <a:r>
              <a:rPr lang="en-US" sz="2800" b="1" dirty="0" smtClean="0">
                <a:latin typeface="Palatino Linotype" pitchFamily="18" charset="0"/>
              </a:rPr>
              <a:t> (1)</a:t>
            </a:r>
            <a:endParaRPr lang="en-US" sz="2800" dirty="0">
              <a:latin typeface="Palatino Linotype" pitchFamily="18" charset="0"/>
            </a:endParaRPr>
          </a:p>
        </p:txBody>
      </p:sp>
      <p:sp>
        <p:nvSpPr>
          <p:cNvPr id="3" name="Subtitle 2"/>
          <p:cNvSpPr>
            <a:spLocks noGrp="1"/>
          </p:cNvSpPr>
          <p:nvPr>
            <p:ph type="subTitle" idx="1"/>
          </p:nvPr>
        </p:nvSpPr>
        <p:spPr>
          <a:xfrm>
            <a:off x="467544" y="1484784"/>
            <a:ext cx="8424936" cy="5256584"/>
          </a:xfrm>
        </p:spPr>
        <p:txBody>
          <a:bodyPr>
            <a:normAutofit/>
          </a:bodyPr>
          <a:lstStyle/>
          <a:p>
            <a:pPr lvl="0" algn="l"/>
            <a:r>
              <a:rPr lang="en-US" sz="2000" u="sng" dirty="0" smtClean="0">
                <a:solidFill>
                  <a:schemeClr val="tx1">
                    <a:lumMod val="95000"/>
                    <a:lumOff val="5000"/>
                  </a:schemeClr>
                </a:solidFill>
                <a:latin typeface="Palatino Linotype" pitchFamily="18" charset="0"/>
              </a:rPr>
              <a:t>Environmental</a:t>
            </a:r>
            <a:r>
              <a:rPr lang="en-US" sz="2000" dirty="0" smtClean="0">
                <a:solidFill>
                  <a:schemeClr val="tx1">
                    <a:lumMod val="95000"/>
                    <a:lumOff val="5000"/>
                  </a:schemeClr>
                </a:solidFill>
                <a:latin typeface="Palatino Linotype" pitchFamily="18" charset="0"/>
              </a:rPr>
              <a:t> means that </a:t>
            </a:r>
            <a:r>
              <a:rPr lang="en-US" sz="2000" u="sng" dirty="0" smtClean="0">
                <a:solidFill>
                  <a:prstClr val="black"/>
                </a:solidFill>
                <a:latin typeface="Palatino Linotype" pitchFamily="18" charset="0"/>
              </a:rPr>
              <a:t>might</a:t>
            </a:r>
            <a:r>
              <a:rPr lang="en-US" sz="2000" dirty="0" smtClean="0">
                <a:solidFill>
                  <a:prstClr val="black"/>
                </a:solidFill>
                <a:latin typeface="Palatino Linotype" pitchFamily="18" charset="0"/>
              </a:rPr>
              <a:t> </a:t>
            </a:r>
            <a:r>
              <a:rPr lang="en-US" sz="2000" dirty="0">
                <a:solidFill>
                  <a:prstClr val="black"/>
                </a:solidFill>
                <a:latin typeface="Palatino Linotype" pitchFamily="18" charset="0"/>
              </a:rPr>
              <a:t>a) improve wellbeing b) encourage/enable mobility and thus </a:t>
            </a:r>
            <a:r>
              <a:rPr lang="en-US" sz="2000" dirty="0" smtClean="0">
                <a:solidFill>
                  <a:prstClr val="black"/>
                </a:solidFill>
                <a:latin typeface="Palatino Linotype" pitchFamily="18" charset="0"/>
              </a:rPr>
              <a:t>wellbeing:</a:t>
            </a:r>
            <a:endParaRPr lang="en-US" sz="2000" i="1" dirty="0">
              <a:solidFill>
                <a:prstClr val="black"/>
              </a:solidFill>
              <a:latin typeface="Palatino Linotype" pitchFamily="18" charset="0"/>
            </a:endParaRPr>
          </a:p>
          <a:p>
            <a:pPr marL="342900" indent="-342900" algn="l">
              <a:buFont typeface="Arial" pitchFamily="34" charset="0"/>
              <a:buChar char="•"/>
            </a:pPr>
            <a:r>
              <a:rPr lang="en-US" sz="2000" dirty="0" smtClean="0">
                <a:solidFill>
                  <a:schemeClr val="tx1">
                    <a:lumMod val="95000"/>
                    <a:lumOff val="5000"/>
                  </a:schemeClr>
                </a:solidFill>
                <a:latin typeface="Palatino Linotype" pitchFamily="18" charset="0"/>
              </a:rPr>
              <a:t>Attractive </a:t>
            </a:r>
            <a:r>
              <a:rPr lang="en-US" sz="2000" dirty="0">
                <a:solidFill>
                  <a:schemeClr val="tx1">
                    <a:lumMod val="95000"/>
                    <a:lumOff val="5000"/>
                  </a:schemeClr>
                </a:solidFill>
                <a:latin typeface="Palatino Linotype" pitchFamily="18" charset="0"/>
              </a:rPr>
              <a:t>accessible destinations, stop-offs and </a:t>
            </a:r>
            <a:r>
              <a:rPr lang="en-US" sz="2000" dirty="0" smtClean="0">
                <a:solidFill>
                  <a:schemeClr val="tx1"/>
                </a:solidFill>
                <a:latin typeface="Palatino Linotype" pitchFamily="18" charset="0"/>
              </a:rPr>
              <a:t>pass-</a:t>
            </a:r>
            <a:r>
              <a:rPr lang="en-US" sz="2000" dirty="0" err="1" smtClean="0">
                <a:solidFill>
                  <a:schemeClr val="tx1"/>
                </a:solidFill>
                <a:latin typeface="Palatino Linotype" pitchFamily="18" charset="0"/>
              </a:rPr>
              <a:t>bys</a:t>
            </a:r>
            <a:endParaRPr lang="en-US" sz="2000" dirty="0" smtClean="0">
              <a:solidFill>
                <a:schemeClr val="tx1"/>
              </a:solidFill>
              <a:latin typeface="Palatino Linotype" pitchFamily="18" charset="0"/>
            </a:endParaRPr>
          </a:p>
          <a:p>
            <a:pPr marL="342900" indent="-342900" algn="l">
              <a:buFont typeface="Arial" pitchFamily="34" charset="0"/>
              <a:buChar char="•"/>
            </a:pPr>
            <a:r>
              <a:rPr lang="en-US" sz="2000" dirty="0" smtClean="0">
                <a:solidFill>
                  <a:schemeClr val="tx1"/>
                </a:solidFill>
                <a:latin typeface="Palatino Linotype" pitchFamily="18" charset="0"/>
              </a:rPr>
              <a:t>Well-planned </a:t>
            </a:r>
            <a:r>
              <a:rPr lang="en-US" sz="2000" dirty="0">
                <a:solidFill>
                  <a:schemeClr val="tx1"/>
                </a:solidFill>
                <a:latin typeface="Palatino Linotype" pitchFamily="18" charset="0"/>
              </a:rPr>
              <a:t>and maintained pedestrian/scooter/wheelchair environment.</a:t>
            </a:r>
          </a:p>
          <a:p>
            <a:pPr marL="342900" indent="-342900" algn="l">
              <a:buFont typeface="Arial" pitchFamily="34" charset="0"/>
              <a:buChar char="•"/>
            </a:pPr>
            <a:r>
              <a:rPr lang="en-US" sz="2000" dirty="0" smtClean="0">
                <a:solidFill>
                  <a:schemeClr val="tx1"/>
                </a:solidFill>
                <a:latin typeface="Palatino Linotype" pitchFamily="18" charset="0"/>
              </a:rPr>
              <a:t>Some immediate improvements identified for case study sites (generalizable to others) that would please participants </a:t>
            </a:r>
          </a:p>
          <a:p>
            <a:pPr algn="l"/>
            <a:endParaRPr lang="en-US" sz="2000" i="1" dirty="0" smtClean="0">
              <a:solidFill>
                <a:schemeClr val="tx1"/>
              </a:solidFill>
              <a:latin typeface="Palatino Linotype" pitchFamily="18" charset="0"/>
            </a:endParaRPr>
          </a:p>
          <a:p>
            <a:pPr algn="l"/>
            <a:r>
              <a:rPr lang="en-US" sz="2000" i="1" dirty="0" smtClean="0">
                <a:solidFill>
                  <a:schemeClr val="tx1"/>
                </a:solidFill>
                <a:latin typeface="Palatino Linotype" pitchFamily="18" charset="0"/>
              </a:rPr>
              <a:t>Note: While 32/51 walked ‘daily’ and only 24 drove a car/got lifts daily, car driving/lifts ‘made the most difference to my life’ 27/51 participants; walking for just 6/51. Photo method biased against driving</a:t>
            </a:r>
            <a:r>
              <a:rPr lang="en-US" sz="2600" i="1" dirty="0" smtClean="0">
                <a:solidFill>
                  <a:schemeClr val="tx1"/>
                </a:solidFill>
                <a:latin typeface="Palatino Linotype" pitchFamily="18" charset="0"/>
              </a:rPr>
              <a:t>!</a:t>
            </a:r>
          </a:p>
        </p:txBody>
      </p:sp>
    </p:spTree>
    <p:extLst>
      <p:ext uri="{BB962C8B-B14F-4D97-AF65-F5344CB8AC3E}">
        <p14:creationId xmlns:p14="http://schemas.microsoft.com/office/powerpoint/2010/main" val="3178497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008111"/>
          </a:xfrm>
        </p:spPr>
        <p:txBody>
          <a:bodyPr>
            <a:noAutofit/>
          </a:bodyPr>
          <a:lstStyle/>
          <a:p>
            <a:r>
              <a:rPr lang="en-US" sz="2800" b="1" dirty="0" smtClean="0">
                <a:latin typeface="Palatino Linotype" pitchFamily="18" charset="0"/>
              </a:rPr>
              <a:t>Practical implications </a:t>
            </a:r>
            <a:r>
              <a:rPr lang="en-US" sz="2800" b="1" u="sng" dirty="0" smtClean="0">
                <a:latin typeface="Palatino Linotype" pitchFamily="18" charset="0"/>
              </a:rPr>
              <a:t>to date</a:t>
            </a:r>
            <a:r>
              <a:rPr lang="en-US" sz="2800" b="1" dirty="0" smtClean="0">
                <a:latin typeface="Palatino Linotype" pitchFamily="18" charset="0"/>
              </a:rPr>
              <a:t> (2)</a:t>
            </a:r>
            <a:endParaRPr lang="en-US" sz="2800" dirty="0">
              <a:latin typeface="Palatino Linotype" pitchFamily="18" charset="0"/>
            </a:endParaRPr>
          </a:p>
        </p:txBody>
      </p:sp>
      <p:sp>
        <p:nvSpPr>
          <p:cNvPr id="3" name="Subtitle 2"/>
          <p:cNvSpPr>
            <a:spLocks noGrp="1"/>
          </p:cNvSpPr>
          <p:nvPr>
            <p:ph type="subTitle" idx="1"/>
          </p:nvPr>
        </p:nvSpPr>
        <p:spPr>
          <a:xfrm>
            <a:off x="467544" y="1484784"/>
            <a:ext cx="8424936" cy="5256584"/>
          </a:xfrm>
        </p:spPr>
        <p:txBody>
          <a:bodyPr>
            <a:normAutofit/>
          </a:bodyPr>
          <a:lstStyle/>
          <a:p>
            <a:pPr algn="l"/>
            <a:r>
              <a:rPr lang="en-US" sz="2000" u="sng" dirty="0" smtClean="0">
                <a:solidFill>
                  <a:schemeClr val="tx1"/>
                </a:solidFill>
                <a:latin typeface="Palatino Linotype" pitchFamily="18" charset="0"/>
              </a:rPr>
              <a:t>Non-environmental</a:t>
            </a:r>
            <a:r>
              <a:rPr lang="en-US" sz="2000" dirty="0" smtClean="0">
                <a:solidFill>
                  <a:schemeClr val="tx1"/>
                </a:solidFill>
                <a:latin typeface="Palatino Linotype" pitchFamily="18" charset="0"/>
              </a:rPr>
              <a:t> (social, economic, managerial) means to improving mobility </a:t>
            </a:r>
            <a:r>
              <a:rPr lang="en-US" sz="2000" dirty="0">
                <a:solidFill>
                  <a:schemeClr val="tx1"/>
                </a:solidFill>
                <a:latin typeface="Palatino Linotype" pitchFamily="18" charset="0"/>
              </a:rPr>
              <a:t>and wellbeing:</a:t>
            </a:r>
          </a:p>
          <a:p>
            <a:pPr marL="342900" lvl="0" indent="-342900" algn="l">
              <a:buFont typeface="Arial" pitchFamily="34" charset="0"/>
              <a:buChar char="•"/>
            </a:pPr>
            <a:r>
              <a:rPr lang="en-US" sz="2000" dirty="0" smtClean="0">
                <a:solidFill>
                  <a:schemeClr val="tx1"/>
                </a:solidFill>
                <a:latin typeface="Palatino Linotype" pitchFamily="18" charset="0"/>
              </a:rPr>
              <a:t>Improving self-rated health and reducing limiting conditions/disability</a:t>
            </a:r>
          </a:p>
          <a:p>
            <a:pPr marL="342900" indent="-342900" algn="l">
              <a:buFont typeface="Arial" panose="020B0604020202020204" pitchFamily="34" charset="0"/>
              <a:buChar char="•"/>
            </a:pPr>
            <a:r>
              <a:rPr lang="en-US" sz="2000" dirty="0" smtClean="0">
                <a:solidFill>
                  <a:schemeClr val="tx1"/>
                </a:solidFill>
                <a:latin typeface="Palatino Linotype" pitchFamily="18" charset="0"/>
              </a:rPr>
              <a:t>Local </a:t>
            </a:r>
            <a:r>
              <a:rPr lang="en-US" sz="2000" dirty="0">
                <a:solidFill>
                  <a:schemeClr val="tx1"/>
                </a:solidFill>
                <a:latin typeface="Palatino Linotype" pitchFamily="18" charset="0"/>
              </a:rPr>
              <a:t>shops and services </a:t>
            </a:r>
            <a:r>
              <a:rPr lang="en-US" sz="2000" dirty="0" smtClean="0">
                <a:solidFill>
                  <a:schemeClr val="tx1"/>
                </a:solidFill>
                <a:latin typeface="Palatino Linotype" pitchFamily="18" charset="0"/>
              </a:rPr>
              <a:t>that are ‘good </a:t>
            </a:r>
            <a:r>
              <a:rPr lang="en-US" sz="2000" dirty="0">
                <a:solidFill>
                  <a:schemeClr val="tx1"/>
                </a:solidFill>
                <a:latin typeface="Palatino Linotype" pitchFamily="18" charset="0"/>
              </a:rPr>
              <a:t>overall</a:t>
            </a:r>
            <a:r>
              <a:rPr lang="en-US" sz="2000" dirty="0" smtClean="0">
                <a:solidFill>
                  <a:schemeClr val="tx1"/>
                </a:solidFill>
                <a:latin typeface="Palatino Linotype" pitchFamily="18" charset="0"/>
              </a:rPr>
              <a:t>’</a:t>
            </a:r>
          </a:p>
          <a:p>
            <a:pPr marL="342900" indent="-342900" algn="l">
              <a:buFont typeface="Arial" panose="020B0604020202020204" pitchFamily="34" charset="0"/>
              <a:buChar char="•"/>
            </a:pPr>
            <a:r>
              <a:rPr lang="en-US" sz="2000" dirty="0" smtClean="0">
                <a:solidFill>
                  <a:schemeClr val="tx1"/>
                </a:solidFill>
                <a:latin typeface="Palatino Linotype" pitchFamily="18" charset="0"/>
              </a:rPr>
              <a:t>Neighbourhoods that are ‘friendly’</a:t>
            </a:r>
          </a:p>
          <a:p>
            <a:pPr marL="342900" indent="-342900" algn="l">
              <a:buFont typeface="Arial" panose="020B0604020202020204" pitchFamily="34" charset="0"/>
              <a:buChar char="•"/>
            </a:pPr>
            <a:r>
              <a:rPr lang="en-US" sz="2000" dirty="0" smtClean="0">
                <a:solidFill>
                  <a:schemeClr val="tx1"/>
                </a:solidFill>
                <a:latin typeface="Palatino Linotype" pitchFamily="18" charset="0"/>
              </a:rPr>
              <a:t>Attractive </a:t>
            </a:r>
            <a:r>
              <a:rPr lang="en-US" sz="2000" dirty="0">
                <a:solidFill>
                  <a:schemeClr val="tx1"/>
                </a:solidFill>
                <a:latin typeface="Palatino Linotype" pitchFamily="18" charset="0"/>
              </a:rPr>
              <a:t>accessible destinations, stop-offs and </a:t>
            </a:r>
            <a:r>
              <a:rPr lang="en-US" sz="2000" dirty="0" smtClean="0">
                <a:solidFill>
                  <a:schemeClr val="tx1"/>
                </a:solidFill>
                <a:latin typeface="Palatino Linotype" pitchFamily="18" charset="0"/>
              </a:rPr>
              <a:t>pass-</a:t>
            </a:r>
            <a:r>
              <a:rPr lang="en-US" sz="2000" dirty="0" err="1" smtClean="0">
                <a:solidFill>
                  <a:schemeClr val="tx1"/>
                </a:solidFill>
                <a:latin typeface="Palatino Linotype" pitchFamily="18" charset="0"/>
              </a:rPr>
              <a:t>bys</a:t>
            </a:r>
            <a:r>
              <a:rPr lang="en-US" sz="2000" dirty="0">
                <a:solidFill>
                  <a:schemeClr val="tx1"/>
                </a:solidFill>
                <a:latin typeface="Palatino Linotype" pitchFamily="18" charset="0"/>
              </a:rPr>
              <a:t>.</a:t>
            </a:r>
          </a:p>
          <a:p>
            <a:pPr lvl="0" algn="l"/>
            <a:endParaRPr lang="en-US" sz="2000" i="1" dirty="0" smtClean="0">
              <a:solidFill>
                <a:schemeClr val="tx1"/>
              </a:solidFill>
              <a:latin typeface="Palatino Linotype" pitchFamily="18" charset="0"/>
            </a:endParaRPr>
          </a:p>
          <a:p>
            <a:pPr lvl="0" algn="l"/>
            <a:r>
              <a:rPr lang="en-US" sz="2000" i="1" dirty="0" smtClean="0">
                <a:solidFill>
                  <a:schemeClr val="tx1"/>
                </a:solidFill>
                <a:latin typeface="Palatino Linotype" pitchFamily="18" charset="0"/>
              </a:rPr>
              <a:t>Further data and analysis pending.</a:t>
            </a:r>
            <a:endParaRPr lang="en-US" sz="2000" dirty="0"/>
          </a:p>
        </p:txBody>
      </p:sp>
    </p:spTree>
    <p:extLst>
      <p:ext uri="{BB962C8B-B14F-4D97-AF65-F5344CB8AC3E}">
        <p14:creationId xmlns:p14="http://schemas.microsoft.com/office/powerpoint/2010/main" val="2535491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368151"/>
          </a:xfrm>
        </p:spPr>
        <p:txBody>
          <a:bodyPr>
            <a:noAutofit/>
          </a:bodyPr>
          <a:lstStyle/>
          <a:p>
            <a:r>
              <a:rPr lang="en-US" sz="2800" b="1" dirty="0" smtClean="0">
                <a:latin typeface="Palatino Linotype" pitchFamily="18" charset="0"/>
              </a:rPr>
              <a:t>References</a:t>
            </a:r>
            <a:endParaRPr lang="en-US" sz="2800" dirty="0">
              <a:latin typeface="Palatino Linotype" pitchFamily="18" charset="0"/>
            </a:endParaRPr>
          </a:p>
        </p:txBody>
      </p:sp>
      <p:sp>
        <p:nvSpPr>
          <p:cNvPr id="3" name="Subtitle 2"/>
          <p:cNvSpPr>
            <a:spLocks noGrp="1"/>
          </p:cNvSpPr>
          <p:nvPr>
            <p:ph type="subTitle" idx="1"/>
          </p:nvPr>
        </p:nvSpPr>
        <p:spPr>
          <a:xfrm>
            <a:off x="827584" y="1916832"/>
            <a:ext cx="7416824" cy="4536504"/>
          </a:xfrm>
        </p:spPr>
        <p:txBody>
          <a:bodyPr>
            <a:normAutofit lnSpcReduction="10000"/>
          </a:bodyPr>
          <a:lstStyle/>
          <a:p>
            <a:pPr algn="l"/>
            <a:r>
              <a:rPr lang="en-US" sz="1600" dirty="0">
                <a:solidFill>
                  <a:schemeClr val="tx1"/>
                </a:solidFill>
                <a:latin typeface="Palatino Linotype" pitchFamily="18" charset="0"/>
              </a:rPr>
              <a:t>Bowling A, and </a:t>
            </a:r>
            <a:r>
              <a:rPr lang="en-US" sz="1600" dirty="0" err="1">
                <a:solidFill>
                  <a:schemeClr val="tx1"/>
                </a:solidFill>
                <a:latin typeface="Palatino Linotype" pitchFamily="18" charset="0"/>
              </a:rPr>
              <a:t>Stenner</a:t>
            </a:r>
            <a:r>
              <a:rPr lang="en-US" sz="1600" dirty="0">
                <a:solidFill>
                  <a:schemeClr val="tx1"/>
                </a:solidFill>
                <a:latin typeface="Palatino Linotype" pitchFamily="18" charset="0"/>
              </a:rPr>
              <a:t> P. (2011). Which measure of quality of life performs best in older age? A comparison of the OPQOL, CASP-19 and WHOQOL-OLD. </a:t>
            </a:r>
            <a:r>
              <a:rPr lang="en-US" sz="1600" i="1" dirty="0">
                <a:solidFill>
                  <a:schemeClr val="tx1"/>
                </a:solidFill>
                <a:latin typeface="Palatino Linotype" pitchFamily="18" charset="0"/>
              </a:rPr>
              <a:t>Journal of</a:t>
            </a:r>
            <a:r>
              <a:rPr lang="en-US" sz="1600" dirty="0">
                <a:solidFill>
                  <a:schemeClr val="tx1"/>
                </a:solidFill>
                <a:latin typeface="Palatino Linotype" pitchFamily="18" charset="0"/>
              </a:rPr>
              <a:t> </a:t>
            </a:r>
            <a:r>
              <a:rPr lang="en-US" sz="1600" i="1" dirty="0">
                <a:solidFill>
                  <a:schemeClr val="tx1"/>
                </a:solidFill>
                <a:latin typeface="Palatino Linotype" pitchFamily="18" charset="0"/>
              </a:rPr>
              <a:t>Epidemiology and Community Health</a:t>
            </a:r>
            <a:r>
              <a:rPr lang="en-US" sz="1600" dirty="0" smtClean="0">
                <a:solidFill>
                  <a:schemeClr val="tx1"/>
                </a:solidFill>
                <a:latin typeface="Palatino Linotype" pitchFamily="18" charset="0"/>
              </a:rPr>
              <a:t>, </a:t>
            </a:r>
            <a:r>
              <a:rPr lang="en-US" sz="1600" dirty="0">
                <a:solidFill>
                  <a:schemeClr val="tx1"/>
                </a:solidFill>
                <a:latin typeface="Palatino Linotype" pitchFamily="18" charset="0"/>
              </a:rPr>
              <a:t>65:273-280. Open access. doi:10.1136/</a:t>
            </a:r>
            <a:r>
              <a:rPr lang="en-US" sz="1600" dirty="0" err="1">
                <a:solidFill>
                  <a:schemeClr val="tx1"/>
                </a:solidFill>
                <a:latin typeface="Palatino Linotype" pitchFamily="18" charset="0"/>
              </a:rPr>
              <a:t>jech</a:t>
            </a:r>
            <a:r>
              <a:rPr lang="en-US" sz="1600" dirty="0">
                <a:solidFill>
                  <a:schemeClr val="tx1"/>
                </a:solidFill>
                <a:latin typeface="Palatino Linotype" pitchFamily="18" charset="0"/>
              </a:rPr>
              <a:t>. 2009.087668 </a:t>
            </a:r>
            <a:endParaRPr lang="en-US" sz="1600" dirty="0" smtClean="0">
              <a:solidFill>
                <a:schemeClr val="tx1"/>
              </a:solidFill>
              <a:latin typeface="Palatino Linotype" pitchFamily="18" charset="0"/>
            </a:endParaRPr>
          </a:p>
          <a:p>
            <a:pPr algn="l"/>
            <a:endParaRPr lang="en-US" sz="1600" dirty="0">
              <a:solidFill>
                <a:schemeClr val="tx1"/>
              </a:solidFill>
              <a:latin typeface="Palatino Linotype" pitchFamily="18" charset="0"/>
            </a:endParaRPr>
          </a:p>
          <a:p>
            <a:pPr algn="l"/>
            <a:r>
              <a:rPr lang="en-US" sz="1600" dirty="0">
                <a:solidFill>
                  <a:schemeClr val="tx1"/>
                </a:solidFill>
                <a:latin typeface="Palatino Linotype" pitchFamily="18" charset="0"/>
              </a:rPr>
              <a:t>Bowling, A (</a:t>
            </a:r>
            <a:r>
              <a:rPr lang="en-US" sz="1600" dirty="0" err="1">
                <a:solidFill>
                  <a:schemeClr val="tx1"/>
                </a:solidFill>
                <a:latin typeface="Palatino Linotype" pitchFamily="18" charset="0"/>
              </a:rPr>
              <a:t>ud</a:t>
            </a:r>
            <a:r>
              <a:rPr lang="en-US" sz="1600" dirty="0">
                <a:solidFill>
                  <a:schemeClr val="tx1"/>
                </a:solidFill>
                <a:latin typeface="Palatino Linotype" pitchFamily="18" charset="0"/>
              </a:rPr>
              <a:t>) </a:t>
            </a:r>
            <a:r>
              <a:rPr lang="en-US" sz="1600" i="1" dirty="0">
                <a:solidFill>
                  <a:schemeClr val="tx1"/>
                </a:solidFill>
                <a:latin typeface="Palatino Linotype" pitchFamily="18" charset="0"/>
              </a:rPr>
              <a:t>Older People’s Quality of Life Survey</a:t>
            </a:r>
            <a:r>
              <a:rPr lang="en-US" sz="1600" dirty="0">
                <a:solidFill>
                  <a:schemeClr val="tx1"/>
                </a:solidFill>
                <a:latin typeface="Palatino Linotype" pitchFamily="18" charset="0"/>
              </a:rPr>
              <a:t> (http://www.google.co.uk/url?sa=t&amp;rct=j&amp;q=&amp;</a:t>
            </a:r>
            <a:r>
              <a:rPr lang="en-US" sz="1600" dirty="0" smtClean="0">
                <a:solidFill>
                  <a:schemeClr val="tx1"/>
                </a:solidFill>
                <a:latin typeface="Palatino Linotype" pitchFamily="18" charset="0"/>
              </a:rPr>
              <a:t>esrc=s&amp;source=web&amp;cd=1&amp;ved=0CCAQFjAA&amp;url=http%3A%2F%2Fwww.ilcuk.org.uk%2Ffiles%2Fpdf_pdf_161.pdf&amp;ei=UxiYU7_bCIGkPZfEgKAC&amp;usg=AFQjCNHHuc4FHyqiifxm6vwjgG52lgOeSQ&amp;sig2=foqYEOu7SBejcMEveql4CQ&amp;bvm=bv.68693194,d.ZGU)</a:t>
            </a:r>
          </a:p>
          <a:p>
            <a:pPr algn="l"/>
            <a:endParaRPr lang="en-US" sz="1600" dirty="0" smtClean="0">
              <a:solidFill>
                <a:schemeClr val="tx1"/>
              </a:solidFill>
              <a:latin typeface="Palatino Linotype" pitchFamily="18" charset="0"/>
            </a:endParaRPr>
          </a:p>
          <a:p>
            <a:pPr algn="l"/>
            <a:r>
              <a:rPr lang="en-US" sz="1600" dirty="0" err="1" smtClean="0">
                <a:solidFill>
                  <a:schemeClr val="tx1"/>
                </a:solidFill>
                <a:latin typeface="Palatino Linotype" pitchFamily="18" charset="0"/>
              </a:rPr>
              <a:t>Grenier</a:t>
            </a:r>
            <a:r>
              <a:rPr lang="en-US" sz="1600" dirty="0">
                <a:solidFill>
                  <a:schemeClr val="tx1"/>
                </a:solidFill>
                <a:latin typeface="Palatino Linotype" pitchFamily="18" charset="0"/>
              </a:rPr>
              <a:t>, A (2012)</a:t>
            </a:r>
            <a:r>
              <a:rPr lang="en-US" sz="1600" i="1" dirty="0">
                <a:solidFill>
                  <a:schemeClr val="tx1"/>
                </a:solidFill>
                <a:latin typeface="Palatino Linotype" pitchFamily="18" charset="0"/>
              </a:rPr>
              <a:t> Transitions and the </a:t>
            </a:r>
            <a:r>
              <a:rPr lang="en-US" sz="1600" i="1" dirty="0" err="1">
                <a:solidFill>
                  <a:schemeClr val="tx1"/>
                </a:solidFill>
                <a:latin typeface="Palatino Linotype" pitchFamily="18" charset="0"/>
              </a:rPr>
              <a:t>lifecourse</a:t>
            </a:r>
            <a:r>
              <a:rPr lang="en-US" sz="1600" i="1" dirty="0">
                <a:solidFill>
                  <a:schemeClr val="tx1"/>
                </a:solidFill>
                <a:latin typeface="Palatino Linotype" pitchFamily="18" charset="0"/>
              </a:rPr>
              <a:t>: Challenging the constructions of ‘growing old’ </a:t>
            </a:r>
            <a:r>
              <a:rPr lang="en-US" sz="1600" dirty="0">
                <a:solidFill>
                  <a:schemeClr val="tx1"/>
                </a:solidFill>
                <a:latin typeface="Palatino Linotype" pitchFamily="18" charset="0"/>
              </a:rPr>
              <a:t>Bristol: Policy Press</a:t>
            </a:r>
          </a:p>
          <a:p>
            <a:pPr algn="l"/>
            <a:endParaRPr lang="en-US" sz="1600" dirty="0" smtClean="0">
              <a:solidFill>
                <a:schemeClr val="tx1"/>
              </a:solidFill>
              <a:latin typeface="Palatino Linotype" pitchFamily="18" charset="0"/>
            </a:endParaRPr>
          </a:p>
          <a:p>
            <a:pPr algn="l"/>
            <a:r>
              <a:rPr lang="en-US" sz="1600" dirty="0" smtClean="0">
                <a:solidFill>
                  <a:schemeClr val="tx1"/>
                </a:solidFill>
                <a:latin typeface="Palatino Linotype" pitchFamily="18" charset="0"/>
              </a:rPr>
              <a:t>Powell</a:t>
            </a:r>
            <a:r>
              <a:rPr lang="en-US" sz="1600" dirty="0">
                <a:solidFill>
                  <a:schemeClr val="tx1"/>
                </a:solidFill>
                <a:latin typeface="Palatino Linotype" pitchFamily="18" charset="0"/>
              </a:rPr>
              <a:t>, M (2014) </a:t>
            </a:r>
            <a:r>
              <a:rPr lang="en-US" sz="1600" i="1" dirty="0">
                <a:solidFill>
                  <a:schemeClr val="tx1"/>
                </a:solidFill>
                <a:latin typeface="Palatino Linotype" pitchFamily="18" charset="0"/>
              </a:rPr>
              <a:t>National wellbeing measures, March 2014</a:t>
            </a:r>
            <a:r>
              <a:rPr lang="en-US" sz="1600" dirty="0">
                <a:solidFill>
                  <a:schemeClr val="tx1"/>
                </a:solidFill>
                <a:latin typeface="Palatino Linotype" pitchFamily="18" charset="0"/>
              </a:rPr>
              <a:t> London: ONS</a:t>
            </a:r>
          </a:p>
          <a:p>
            <a:pPr algn="l"/>
            <a:endParaRPr lang="en-US" sz="2000" dirty="0" smtClean="0">
              <a:solidFill>
                <a:schemeClr val="tx1"/>
              </a:solidFill>
              <a:latin typeface="Palatino Linotype" pitchFamily="18" charset="0"/>
            </a:endParaRPr>
          </a:p>
          <a:p>
            <a:r>
              <a:rPr lang="en-US" sz="1800" b="1" dirty="0"/>
              <a:t> </a:t>
            </a:r>
            <a:endParaRPr lang="en-US" sz="1800" dirty="0"/>
          </a:p>
        </p:txBody>
      </p:sp>
    </p:spTree>
    <p:extLst>
      <p:ext uri="{BB962C8B-B14F-4D97-AF65-F5344CB8AC3E}">
        <p14:creationId xmlns:p14="http://schemas.microsoft.com/office/powerpoint/2010/main" val="4051309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368151"/>
          </a:xfrm>
        </p:spPr>
        <p:txBody>
          <a:bodyPr>
            <a:noAutofit/>
          </a:bodyPr>
          <a:lstStyle/>
          <a:p>
            <a:r>
              <a:rPr lang="en-US" sz="2800" b="1" dirty="0" smtClean="0">
                <a:latin typeface="Palatino Linotype" pitchFamily="18" charset="0"/>
              </a:rPr>
              <a:t>Acknowledgements</a:t>
            </a:r>
            <a:endParaRPr lang="en-US" sz="2800" dirty="0">
              <a:latin typeface="Palatino Linotype" pitchFamily="18" charset="0"/>
            </a:endParaRPr>
          </a:p>
        </p:txBody>
      </p:sp>
      <p:sp>
        <p:nvSpPr>
          <p:cNvPr id="3" name="Subtitle 2"/>
          <p:cNvSpPr>
            <a:spLocks noGrp="1"/>
          </p:cNvSpPr>
          <p:nvPr>
            <p:ph type="subTitle" idx="1"/>
          </p:nvPr>
        </p:nvSpPr>
        <p:spPr>
          <a:xfrm>
            <a:off x="827584" y="1916832"/>
            <a:ext cx="7416824" cy="4536504"/>
          </a:xfrm>
        </p:spPr>
        <p:txBody>
          <a:bodyPr>
            <a:normAutofit/>
          </a:bodyPr>
          <a:lstStyle/>
          <a:p>
            <a:pPr algn="l"/>
            <a:r>
              <a:rPr lang="en-US" sz="2000" dirty="0" smtClean="0">
                <a:solidFill>
                  <a:schemeClr val="tx1"/>
                </a:solidFill>
                <a:latin typeface="Palatino Linotype" pitchFamily="18" charset="0"/>
              </a:rPr>
              <a:t>We would like to thank our funders, EPOSRC, ESRC and AHRC. We would like to thank all the older people who have given time to the project to date. All the photos shown are theirs.</a:t>
            </a:r>
            <a:endParaRPr lang="en-US" sz="2000" dirty="0">
              <a:solidFill>
                <a:schemeClr val="tx1"/>
              </a:solidFill>
              <a:latin typeface="Palatino Linotype" pitchFamily="18" charset="0"/>
            </a:endParaRPr>
          </a:p>
          <a:p>
            <a:pPr algn="l"/>
            <a:endParaRPr lang="en-US" sz="2000" dirty="0" smtClean="0">
              <a:solidFill>
                <a:schemeClr val="tx1"/>
              </a:solidFill>
              <a:latin typeface="Palatino Linotype" pitchFamily="18" charset="0"/>
            </a:endParaRPr>
          </a:p>
          <a:p>
            <a:r>
              <a:rPr lang="en-US" sz="1800" b="1" dirty="0"/>
              <a:t> </a:t>
            </a:r>
            <a:endParaRPr lang="en-US" sz="1800" dirty="0"/>
          </a:p>
        </p:txBody>
      </p:sp>
    </p:spTree>
    <p:extLst>
      <p:ext uri="{BB962C8B-B14F-4D97-AF65-F5344CB8AC3E}">
        <p14:creationId xmlns:p14="http://schemas.microsoft.com/office/powerpoint/2010/main" val="1456806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r>
              <a:rPr lang="en-US" sz="2800" b="1" dirty="0" smtClean="0">
                <a:latin typeface="Palatino Linotype" pitchFamily="18" charset="0"/>
              </a:rPr>
              <a:t>Research questions</a:t>
            </a:r>
            <a:endParaRPr lang="en-US" sz="2800" dirty="0">
              <a:latin typeface="Palatino Linotype" pitchFamily="18" charset="0"/>
            </a:endParaRPr>
          </a:p>
        </p:txBody>
      </p:sp>
      <p:sp>
        <p:nvSpPr>
          <p:cNvPr id="3" name="Subtitle 2"/>
          <p:cNvSpPr>
            <a:spLocks noGrp="1"/>
          </p:cNvSpPr>
          <p:nvPr>
            <p:ph type="subTitle" idx="1"/>
          </p:nvPr>
        </p:nvSpPr>
        <p:spPr>
          <a:xfrm>
            <a:off x="827584" y="2060848"/>
            <a:ext cx="7416824" cy="4104456"/>
          </a:xfrm>
        </p:spPr>
        <p:txBody>
          <a:bodyPr>
            <a:normAutofit/>
          </a:bodyPr>
          <a:lstStyle/>
          <a:p>
            <a:pPr marL="457200" indent="-457200" algn="l">
              <a:buFont typeface="+mj-lt"/>
              <a:buAutoNum type="alphaLcParenR"/>
            </a:pPr>
            <a:r>
              <a:rPr lang="en-US" sz="2000" dirty="0" smtClean="0">
                <a:solidFill>
                  <a:schemeClr val="tx1"/>
                </a:solidFill>
                <a:latin typeface="Palatino Linotype" pitchFamily="18" charset="0"/>
              </a:rPr>
              <a:t>How </a:t>
            </a:r>
            <a:r>
              <a:rPr lang="en-US" sz="2000" dirty="0">
                <a:solidFill>
                  <a:schemeClr val="tx1"/>
                </a:solidFill>
                <a:latin typeface="Palatino Linotype" pitchFamily="18" charset="0"/>
              </a:rPr>
              <a:t>much are mobility and wellbeing related?</a:t>
            </a:r>
          </a:p>
          <a:p>
            <a:pPr marL="457200" lvl="0" indent="-457200" algn="l">
              <a:buFont typeface="+mj-lt"/>
              <a:buAutoNum type="alphaLcParenR"/>
            </a:pPr>
            <a:r>
              <a:rPr lang="en-US" sz="2000" dirty="0">
                <a:solidFill>
                  <a:schemeClr val="tx1"/>
                </a:solidFill>
                <a:latin typeface="Palatino Linotype" pitchFamily="18" charset="0"/>
              </a:rPr>
              <a:t>How much do mobility and wellbeing vary by city, neighbourhood and micro-neighbourhood?</a:t>
            </a:r>
          </a:p>
          <a:p>
            <a:pPr marL="457200" lvl="0" indent="-457200" algn="l">
              <a:buFont typeface="+mj-lt"/>
              <a:buAutoNum type="alphaLcParenR"/>
            </a:pPr>
            <a:r>
              <a:rPr lang="en-US" sz="2000" dirty="0">
                <a:solidFill>
                  <a:schemeClr val="tx1"/>
                </a:solidFill>
                <a:latin typeface="Palatino Linotype" pitchFamily="18" charset="0"/>
              </a:rPr>
              <a:t>How much of this variation can be attributed to characteristics of the city, neighbourhood and the micro-neighbourhood of the </a:t>
            </a:r>
            <a:r>
              <a:rPr lang="en-US" sz="2000" dirty="0" smtClean="0">
                <a:solidFill>
                  <a:schemeClr val="tx1"/>
                </a:solidFill>
                <a:latin typeface="Palatino Linotype" pitchFamily="18" charset="0"/>
              </a:rPr>
              <a:t>home (as </a:t>
            </a:r>
            <a:r>
              <a:rPr lang="en-US" sz="2000" dirty="0">
                <a:solidFill>
                  <a:schemeClr val="tx1"/>
                </a:solidFill>
                <a:latin typeface="Palatino Linotype" pitchFamily="18" charset="0"/>
              </a:rPr>
              <a:t>opposed to individual characteristics or other </a:t>
            </a:r>
            <a:r>
              <a:rPr lang="en-US" sz="2000" dirty="0" smtClean="0">
                <a:solidFill>
                  <a:schemeClr val="tx1"/>
                </a:solidFill>
                <a:latin typeface="Palatino Linotype" pitchFamily="18" charset="0"/>
              </a:rPr>
              <a:t>factors)?</a:t>
            </a:r>
            <a:endParaRPr lang="en-US" sz="2000" dirty="0">
              <a:solidFill>
                <a:schemeClr val="tx1"/>
              </a:solidFill>
              <a:latin typeface="Palatino Linotype" pitchFamily="18" charset="0"/>
            </a:endParaRPr>
          </a:p>
          <a:p>
            <a:pPr marL="457200" lvl="0" indent="-457200" algn="l">
              <a:buFont typeface="+mj-lt"/>
              <a:buAutoNum type="alphaLcParenR"/>
            </a:pPr>
            <a:r>
              <a:rPr lang="en-US" sz="2000" dirty="0">
                <a:solidFill>
                  <a:schemeClr val="tx1"/>
                </a:solidFill>
                <a:latin typeface="Palatino Linotype" pitchFamily="18" charset="0"/>
              </a:rPr>
              <a:t>What characteristics of the city, neighbourhood and the micro-neighbourhood of the home appear to promote and inhibit mobility and wellbeing?</a:t>
            </a:r>
          </a:p>
          <a:p>
            <a:r>
              <a:rPr lang="en-US" sz="1800" b="1" dirty="0"/>
              <a:t> </a:t>
            </a:r>
            <a:endParaRPr lang="en-US" sz="1800" dirty="0"/>
          </a:p>
        </p:txBody>
      </p:sp>
    </p:spTree>
    <p:extLst>
      <p:ext uri="{BB962C8B-B14F-4D97-AF65-F5344CB8AC3E}">
        <p14:creationId xmlns:p14="http://schemas.microsoft.com/office/powerpoint/2010/main" val="2766087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368151"/>
          </a:xfrm>
        </p:spPr>
        <p:txBody>
          <a:bodyPr>
            <a:noAutofit/>
          </a:bodyPr>
          <a:lstStyle/>
          <a:p>
            <a:r>
              <a:rPr lang="en-US" sz="2800" dirty="0" smtClean="0">
                <a:latin typeface="Palatino Linotype" pitchFamily="18" charset="0"/>
              </a:rPr>
              <a:t>Project hypotheses (1)</a:t>
            </a:r>
            <a:endParaRPr lang="en-US" sz="2800" dirty="0">
              <a:latin typeface="Palatino Linotype" pitchFamily="18" charset="0"/>
            </a:endParaRPr>
          </a:p>
        </p:txBody>
      </p:sp>
      <p:sp>
        <p:nvSpPr>
          <p:cNvPr id="3" name="Subtitle 2"/>
          <p:cNvSpPr>
            <a:spLocks noGrp="1"/>
          </p:cNvSpPr>
          <p:nvPr>
            <p:ph type="subTitle" idx="1"/>
          </p:nvPr>
        </p:nvSpPr>
        <p:spPr>
          <a:xfrm>
            <a:off x="827584" y="2276872"/>
            <a:ext cx="7416824" cy="3888432"/>
          </a:xfrm>
        </p:spPr>
        <p:txBody>
          <a:bodyPr>
            <a:normAutofit/>
          </a:bodyPr>
          <a:lstStyle/>
          <a:p>
            <a:r>
              <a:rPr lang="en-GB" sz="2400" dirty="0" smtClean="0">
                <a:solidFill>
                  <a:schemeClr val="tx1"/>
                </a:solidFill>
                <a:latin typeface="Palatino Linotype" pitchFamily="18" charset="0"/>
              </a:rPr>
              <a:t>            </a:t>
            </a:r>
            <a:endParaRPr lang="en-GB" sz="2400" dirty="0">
              <a:solidFill>
                <a:schemeClr val="tx1"/>
              </a:solidFill>
              <a:latin typeface="Palatino Linotype" pitchFamily="18" charset="0"/>
            </a:endParaRPr>
          </a:p>
        </p:txBody>
      </p:sp>
      <p:sp>
        <p:nvSpPr>
          <p:cNvPr id="4" name="Right Arrow 3"/>
          <p:cNvSpPr/>
          <p:nvPr/>
        </p:nvSpPr>
        <p:spPr>
          <a:xfrm>
            <a:off x="4211960" y="22768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Process 4"/>
          <p:cNvSpPr/>
          <p:nvPr/>
        </p:nvSpPr>
        <p:spPr>
          <a:xfrm>
            <a:off x="1475656"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mobility</a:t>
            </a:r>
            <a:endParaRPr lang="en-US" sz="2000" dirty="0">
              <a:latin typeface="Palatino Linotype" pitchFamily="18" charset="0"/>
            </a:endParaRPr>
          </a:p>
        </p:txBody>
      </p:sp>
      <p:sp>
        <p:nvSpPr>
          <p:cNvPr id="6" name="Flowchart: Process 5"/>
          <p:cNvSpPr/>
          <p:nvPr/>
        </p:nvSpPr>
        <p:spPr>
          <a:xfrm>
            <a:off x="5940152"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wellbeing</a:t>
            </a:r>
            <a:endParaRPr lang="en-US" sz="2000" dirty="0">
              <a:latin typeface="Palatino Linotype" pitchFamily="18" charset="0"/>
            </a:endParaRPr>
          </a:p>
        </p:txBody>
      </p:sp>
    </p:spTree>
    <p:extLst>
      <p:ext uri="{BB962C8B-B14F-4D97-AF65-F5344CB8AC3E}">
        <p14:creationId xmlns:p14="http://schemas.microsoft.com/office/powerpoint/2010/main" val="240965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368151"/>
          </a:xfrm>
        </p:spPr>
        <p:txBody>
          <a:bodyPr>
            <a:noAutofit/>
          </a:bodyPr>
          <a:lstStyle/>
          <a:p>
            <a:r>
              <a:rPr lang="en-US" sz="2800" dirty="0" smtClean="0">
                <a:latin typeface="Palatino Linotype" pitchFamily="18" charset="0"/>
              </a:rPr>
              <a:t>(2)</a:t>
            </a:r>
            <a:endParaRPr lang="en-US" sz="2800" dirty="0">
              <a:latin typeface="Palatino Linotype" pitchFamily="18" charset="0"/>
            </a:endParaRPr>
          </a:p>
        </p:txBody>
      </p:sp>
      <p:sp>
        <p:nvSpPr>
          <p:cNvPr id="3" name="Subtitle 2"/>
          <p:cNvSpPr>
            <a:spLocks noGrp="1"/>
          </p:cNvSpPr>
          <p:nvPr>
            <p:ph type="subTitle" idx="1"/>
          </p:nvPr>
        </p:nvSpPr>
        <p:spPr>
          <a:xfrm>
            <a:off x="827584" y="2276872"/>
            <a:ext cx="7416824" cy="3888432"/>
          </a:xfrm>
        </p:spPr>
        <p:txBody>
          <a:bodyPr>
            <a:normAutofit/>
          </a:bodyPr>
          <a:lstStyle/>
          <a:p>
            <a:r>
              <a:rPr lang="en-GB" sz="2400" dirty="0" smtClean="0">
                <a:solidFill>
                  <a:schemeClr val="tx1"/>
                </a:solidFill>
                <a:latin typeface="Palatino Linotype" pitchFamily="18" charset="0"/>
              </a:rPr>
              <a:t>            </a:t>
            </a:r>
            <a:endParaRPr lang="en-GB" sz="2400" dirty="0">
              <a:solidFill>
                <a:schemeClr val="tx1"/>
              </a:solidFill>
              <a:latin typeface="Palatino Linotype" pitchFamily="18" charset="0"/>
            </a:endParaRPr>
          </a:p>
        </p:txBody>
      </p:sp>
      <p:sp>
        <p:nvSpPr>
          <p:cNvPr id="4" name="Right Arrow 3"/>
          <p:cNvSpPr/>
          <p:nvPr/>
        </p:nvSpPr>
        <p:spPr>
          <a:xfrm>
            <a:off x="4141992" y="22768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Process 4"/>
          <p:cNvSpPr/>
          <p:nvPr/>
        </p:nvSpPr>
        <p:spPr>
          <a:xfrm>
            <a:off x="1475656"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environments</a:t>
            </a:r>
            <a:endParaRPr lang="en-US" sz="2000" dirty="0">
              <a:latin typeface="Palatino Linotype" pitchFamily="18" charset="0"/>
            </a:endParaRPr>
          </a:p>
        </p:txBody>
      </p:sp>
      <p:sp>
        <p:nvSpPr>
          <p:cNvPr id="6" name="Flowchart: Process 5"/>
          <p:cNvSpPr/>
          <p:nvPr/>
        </p:nvSpPr>
        <p:spPr>
          <a:xfrm>
            <a:off x="5940152"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wellbeing</a:t>
            </a:r>
            <a:endParaRPr lang="en-US" sz="2000" dirty="0">
              <a:latin typeface="Palatino Linotype" pitchFamily="18" charset="0"/>
            </a:endParaRPr>
          </a:p>
        </p:txBody>
      </p:sp>
    </p:spTree>
    <p:extLst>
      <p:ext uri="{BB962C8B-B14F-4D97-AF65-F5344CB8AC3E}">
        <p14:creationId xmlns:p14="http://schemas.microsoft.com/office/powerpoint/2010/main" val="3674457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368151"/>
          </a:xfrm>
        </p:spPr>
        <p:txBody>
          <a:bodyPr>
            <a:noAutofit/>
          </a:bodyPr>
          <a:lstStyle/>
          <a:p>
            <a:r>
              <a:rPr lang="en-US" sz="2800" dirty="0" smtClean="0">
                <a:latin typeface="Palatino Linotype" pitchFamily="18" charset="0"/>
              </a:rPr>
              <a:t>(3)</a:t>
            </a:r>
            <a:endParaRPr lang="en-US" sz="2800" dirty="0">
              <a:latin typeface="Palatino Linotype" pitchFamily="18" charset="0"/>
            </a:endParaRPr>
          </a:p>
        </p:txBody>
      </p:sp>
      <p:sp>
        <p:nvSpPr>
          <p:cNvPr id="3" name="Subtitle 2"/>
          <p:cNvSpPr>
            <a:spLocks noGrp="1"/>
          </p:cNvSpPr>
          <p:nvPr>
            <p:ph type="subTitle" idx="1"/>
          </p:nvPr>
        </p:nvSpPr>
        <p:spPr>
          <a:xfrm>
            <a:off x="827584" y="2276872"/>
            <a:ext cx="7416824" cy="3888432"/>
          </a:xfrm>
        </p:spPr>
        <p:txBody>
          <a:bodyPr>
            <a:normAutofit/>
          </a:bodyPr>
          <a:lstStyle/>
          <a:p>
            <a:r>
              <a:rPr lang="en-GB" sz="2400" dirty="0" smtClean="0">
                <a:solidFill>
                  <a:schemeClr val="tx1"/>
                </a:solidFill>
                <a:latin typeface="Palatino Linotype" pitchFamily="18" charset="0"/>
              </a:rPr>
              <a:t>            </a:t>
            </a:r>
            <a:endParaRPr lang="en-GB" sz="2400" dirty="0">
              <a:solidFill>
                <a:schemeClr val="tx1"/>
              </a:solidFill>
              <a:latin typeface="Palatino Linotype" pitchFamily="18" charset="0"/>
            </a:endParaRPr>
          </a:p>
        </p:txBody>
      </p:sp>
      <p:sp>
        <p:nvSpPr>
          <p:cNvPr id="4" name="Right Arrow 3"/>
          <p:cNvSpPr/>
          <p:nvPr/>
        </p:nvSpPr>
        <p:spPr>
          <a:xfrm>
            <a:off x="4190808" y="22768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Process 4"/>
          <p:cNvSpPr/>
          <p:nvPr/>
        </p:nvSpPr>
        <p:spPr>
          <a:xfrm>
            <a:off x="1475656"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environments</a:t>
            </a:r>
            <a:endParaRPr lang="en-US" sz="2000" dirty="0">
              <a:latin typeface="Palatino Linotype" pitchFamily="18" charset="0"/>
            </a:endParaRPr>
          </a:p>
        </p:txBody>
      </p:sp>
      <p:sp>
        <p:nvSpPr>
          <p:cNvPr id="6" name="Flowchart: Process 5"/>
          <p:cNvSpPr/>
          <p:nvPr/>
        </p:nvSpPr>
        <p:spPr>
          <a:xfrm>
            <a:off x="5940152" y="2060848"/>
            <a:ext cx="1800200"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wellbeing</a:t>
            </a:r>
            <a:endParaRPr lang="en-US" sz="2000" dirty="0">
              <a:latin typeface="Palatino Linotype" pitchFamily="18" charset="0"/>
            </a:endParaRPr>
          </a:p>
        </p:txBody>
      </p:sp>
      <p:sp>
        <p:nvSpPr>
          <p:cNvPr id="7" name="Flowchart: Process 6"/>
          <p:cNvSpPr/>
          <p:nvPr/>
        </p:nvSpPr>
        <p:spPr>
          <a:xfrm>
            <a:off x="3707904" y="4149080"/>
            <a:ext cx="1944216" cy="792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Palatino Linotype" pitchFamily="18" charset="0"/>
              </a:rPr>
              <a:t>mobility</a:t>
            </a:r>
            <a:endParaRPr lang="en-US" sz="2000" dirty="0">
              <a:latin typeface="Palatino Linotype" pitchFamily="18" charset="0"/>
            </a:endParaRPr>
          </a:p>
        </p:txBody>
      </p:sp>
      <p:sp>
        <p:nvSpPr>
          <p:cNvPr id="8" name="Right Arrow 7"/>
          <p:cNvSpPr/>
          <p:nvPr/>
        </p:nvSpPr>
        <p:spPr>
          <a:xfrm rot="2351806">
            <a:off x="2256999" y="34184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9154399">
            <a:off x="6123718" y="34038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6905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08111"/>
          </a:xfrm>
        </p:spPr>
        <p:txBody>
          <a:bodyPr>
            <a:noAutofit/>
          </a:bodyPr>
          <a:lstStyle/>
          <a:p>
            <a:r>
              <a:rPr lang="en-US" sz="2800" b="1" dirty="0" smtClean="0">
                <a:latin typeface="Palatino Linotype" pitchFamily="18" charset="0"/>
              </a:rPr>
              <a:t>Study data and methods</a:t>
            </a:r>
            <a:endParaRPr lang="en-US" sz="2800" dirty="0">
              <a:latin typeface="Palatino Linotype" pitchFamily="18" charset="0"/>
            </a:endParaRPr>
          </a:p>
        </p:txBody>
      </p:sp>
      <p:sp>
        <p:nvSpPr>
          <p:cNvPr id="3" name="Subtitle 2"/>
          <p:cNvSpPr>
            <a:spLocks noGrp="1"/>
          </p:cNvSpPr>
          <p:nvPr>
            <p:ph type="subTitle" idx="1"/>
          </p:nvPr>
        </p:nvSpPr>
        <p:spPr>
          <a:xfrm>
            <a:off x="827584" y="1484784"/>
            <a:ext cx="7416824" cy="4896544"/>
          </a:xfrm>
        </p:spPr>
        <p:txBody>
          <a:bodyPr>
            <a:normAutofit fontScale="55000" lnSpcReduction="20000"/>
          </a:bodyPr>
          <a:lstStyle/>
          <a:p>
            <a:pPr algn="l"/>
            <a:r>
              <a:rPr lang="en-US" sz="3600" dirty="0" smtClean="0">
                <a:solidFill>
                  <a:schemeClr val="tx1"/>
                </a:solidFill>
                <a:latin typeface="Palatino Linotype" pitchFamily="18" charset="0"/>
              </a:rPr>
              <a:t>1) National contextual interviews</a:t>
            </a:r>
          </a:p>
          <a:p>
            <a:pPr algn="l"/>
            <a:endParaRPr lang="en-US" sz="3600" dirty="0" smtClean="0">
              <a:solidFill>
                <a:schemeClr val="tx1"/>
              </a:solidFill>
              <a:latin typeface="Palatino Linotype" pitchFamily="18" charset="0"/>
            </a:endParaRPr>
          </a:p>
          <a:p>
            <a:pPr algn="l"/>
            <a:r>
              <a:rPr lang="en-US" sz="3600" dirty="0" smtClean="0">
                <a:solidFill>
                  <a:schemeClr val="tx1"/>
                </a:solidFill>
                <a:latin typeface="Palatino Linotype" pitchFamily="18" charset="0"/>
              </a:rPr>
              <a:t>3 case study sites:</a:t>
            </a:r>
          </a:p>
          <a:p>
            <a:pPr algn="l"/>
            <a:r>
              <a:rPr lang="en-US" sz="3600" dirty="0" smtClean="0">
                <a:solidFill>
                  <a:schemeClr val="tx1"/>
                </a:solidFill>
                <a:latin typeface="Palatino Linotype" pitchFamily="18" charset="0"/>
              </a:rPr>
              <a:t>2) Local contextual interviews</a:t>
            </a:r>
          </a:p>
          <a:p>
            <a:pPr algn="l"/>
            <a:r>
              <a:rPr lang="en-US" sz="3600" dirty="0" smtClean="0">
                <a:solidFill>
                  <a:schemeClr val="tx1"/>
                </a:solidFill>
                <a:latin typeface="Palatino Linotype" pitchFamily="18" charset="0"/>
              </a:rPr>
              <a:t>3) Sample of c120 people aged 55+ in case study sites, experiencing </a:t>
            </a:r>
            <a:r>
              <a:rPr lang="en-US" sz="3600" dirty="0">
                <a:solidFill>
                  <a:schemeClr val="tx1"/>
                </a:solidFill>
                <a:latin typeface="Palatino Linotype" pitchFamily="18" charset="0"/>
              </a:rPr>
              <a:t>one or more of the following key life ‘transitions’ in the past </a:t>
            </a:r>
            <a:r>
              <a:rPr lang="en-US" sz="3600" dirty="0" smtClean="0">
                <a:solidFill>
                  <a:schemeClr val="tx1"/>
                </a:solidFill>
                <a:latin typeface="Palatino Linotype" pitchFamily="18" charset="0"/>
              </a:rPr>
              <a:t>year:</a:t>
            </a:r>
          </a:p>
          <a:p>
            <a:pPr marL="457200" indent="-457200" algn="l">
              <a:buFont typeface="Arial" pitchFamily="34" charset="0"/>
              <a:buChar char="•"/>
            </a:pPr>
            <a:r>
              <a:rPr lang="en-US" sz="3600" i="1" dirty="0" smtClean="0">
                <a:solidFill>
                  <a:schemeClr val="tx1"/>
                </a:solidFill>
                <a:latin typeface="Palatino Linotype" pitchFamily="18" charset="0"/>
              </a:rPr>
              <a:t>Stopping work;</a:t>
            </a:r>
          </a:p>
          <a:p>
            <a:pPr marL="457200" indent="-457200" algn="l">
              <a:buFont typeface="Arial" pitchFamily="34" charset="0"/>
              <a:buChar char="•"/>
            </a:pPr>
            <a:r>
              <a:rPr lang="en-US" sz="3600" i="1" dirty="0" smtClean="0">
                <a:solidFill>
                  <a:schemeClr val="tx1"/>
                </a:solidFill>
                <a:latin typeface="Palatino Linotype" pitchFamily="18" charset="0"/>
              </a:rPr>
              <a:t>Starting/stopping </a:t>
            </a:r>
            <a:r>
              <a:rPr lang="en-US" sz="3600" i="1" dirty="0">
                <a:solidFill>
                  <a:schemeClr val="tx1"/>
                </a:solidFill>
                <a:latin typeface="Palatino Linotype" pitchFamily="18" charset="0"/>
              </a:rPr>
              <a:t>being a carer (for an adult</a:t>
            </a:r>
            <a:r>
              <a:rPr lang="en-US" sz="3600" i="1" dirty="0" smtClean="0">
                <a:solidFill>
                  <a:schemeClr val="tx1"/>
                </a:solidFill>
                <a:latin typeface="Palatino Linotype" pitchFamily="18" charset="0"/>
              </a:rPr>
              <a:t>) or significant </a:t>
            </a:r>
            <a:r>
              <a:rPr lang="en-US" sz="3600" i="1" dirty="0">
                <a:solidFill>
                  <a:schemeClr val="tx1"/>
                </a:solidFill>
                <a:latin typeface="Palatino Linotype" pitchFamily="18" charset="0"/>
              </a:rPr>
              <a:t>childcare responsibility </a:t>
            </a:r>
            <a:r>
              <a:rPr lang="en-US" sz="3600" i="1" dirty="0" smtClean="0">
                <a:solidFill>
                  <a:schemeClr val="tx1"/>
                </a:solidFill>
                <a:latin typeface="Palatino Linotype" pitchFamily="18" charset="0"/>
              </a:rPr>
              <a:t>(1 day+/week);</a:t>
            </a:r>
            <a:endParaRPr lang="en-US" sz="3600" i="1" dirty="0">
              <a:solidFill>
                <a:schemeClr val="tx1"/>
              </a:solidFill>
              <a:latin typeface="Palatino Linotype" pitchFamily="18" charset="0"/>
            </a:endParaRPr>
          </a:p>
          <a:p>
            <a:pPr marL="457200" indent="-457200" algn="l">
              <a:buFont typeface="Arial" pitchFamily="34" charset="0"/>
              <a:buChar char="•"/>
            </a:pPr>
            <a:r>
              <a:rPr lang="en-US" sz="3600" i="1" dirty="0" smtClean="0">
                <a:solidFill>
                  <a:schemeClr val="tx1"/>
                </a:solidFill>
                <a:latin typeface="Palatino Linotype" pitchFamily="18" charset="0"/>
              </a:rPr>
              <a:t>Starting </a:t>
            </a:r>
            <a:r>
              <a:rPr lang="en-US" sz="3600" i="1" dirty="0">
                <a:solidFill>
                  <a:schemeClr val="tx1"/>
                </a:solidFill>
                <a:latin typeface="Palatino Linotype" pitchFamily="18" charset="0"/>
              </a:rPr>
              <a:t>to use a mobility scooter or other mobility </a:t>
            </a:r>
            <a:r>
              <a:rPr lang="en-US" sz="3600" i="1" dirty="0" smtClean="0">
                <a:solidFill>
                  <a:schemeClr val="tx1"/>
                </a:solidFill>
                <a:latin typeface="Palatino Linotype" pitchFamily="18" charset="0"/>
              </a:rPr>
              <a:t>aid;</a:t>
            </a:r>
          </a:p>
          <a:p>
            <a:pPr marL="457200" indent="-457200" algn="l">
              <a:buFont typeface="Arial" pitchFamily="34" charset="0"/>
              <a:buChar char="•"/>
            </a:pPr>
            <a:r>
              <a:rPr lang="en-US" sz="3600" i="1" dirty="0" smtClean="0">
                <a:solidFill>
                  <a:schemeClr val="tx1"/>
                </a:solidFill>
                <a:latin typeface="Palatino Linotype" pitchFamily="18" charset="0"/>
              </a:rPr>
              <a:t>Stopping driving;</a:t>
            </a:r>
          </a:p>
          <a:p>
            <a:pPr marL="457200" indent="-457200" algn="l">
              <a:buFont typeface="Arial" pitchFamily="34" charset="0"/>
              <a:buChar char="•"/>
            </a:pPr>
            <a:r>
              <a:rPr lang="en-US" sz="3600" i="1" dirty="0" smtClean="0">
                <a:solidFill>
                  <a:schemeClr val="tx1"/>
                </a:solidFill>
                <a:latin typeface="Palatino Linotype" pitchFamily="18" charset="0"/>
              </a:rPr>
              <a:t>Significant </a:t>
            </a:r>
            <a:r>
              <a:rPr lang="en-US" sz="3600" i="1" dirty="0">
                <a:solidFill>
                  <a:schemeClr val="tx1"/>
                </a:solidFill>
                <a:latin typeface="Palatino Linotype" pitchFamily="18" charset="0"/>
              </a:rPr>
              <a:t>loss of sight or </a:t>
            </a:r>
            <a:r>
              <a:rPr lang="en-US" sz="3600" i="1" dirty="0" smtClean="0">
                <a:solidFill>
                  <a:schemeClr val="tx1"/>
                </a:solidFill>
                <a:latin typeface="Palatino Linotype" pitchFamily="18" charset="0"/>
              </a:rPr>
              <a:t>hearing;</a:t>
            </a:r>
          </a:p>
          <a:p>
            <a:pPr marL="457200" indent="-457200" algn="l">
              <a:buFont typeface="Arial" pitchFamily="34" charset="0"/>
              <a:buChar char="•"/>
            </a:pPr>
            <a:r>
              <a:rPr lang="en-US" sz="3600" i="1" dirty="0" smtClean="0">
                <a:solidFill>
                  <a:schemeClr val="tx1"/>
                </a:solidFill>
                <a:latin typeface="Palatino Linotype" pitchFamily="18" charset="0"/>
              </a:rPr>
              <a:t>Starting </a:t>
            </a:r>
            <a:r>
              <a:rPr lang="en-US" sz="3600" i="1" dirty="0">
                <a:solidFill>
                  <a:schemeClr val="tx1"/>
                </a:solidFill>
                <a:latin typeface="Palatino Linotype" pitchFamily="18" charset="0"/>
              </a:rPr>
              <a:t>to live on their </a:t>
            </a:r>
            <a:r>
              <a:rPr lang="en-US" sz="3600" i="1" dirty="0" smtClean="0">
                <a:solidFill>
                  <a:schemeClr val="tx1"/>
                </a:solidFill>
                <a:latin typeface="Palatino Linotype" pitchFamily="18" charset="0"/>
              </a:rPr>
              <a:t>own.</a:t>
            </a:r>
            <a:endParaRPr lang="en-US" sz="3600" i="1" dirty="0">
              <a:solidFill>
                <a:schemeClr val="tx1"/>
              </a:solidFill>
              <a:latin typeface="Palatino Linotype" pitchFamily="18" charset="0"/>
            </a:endParaRPr>
          </a:p>
          <a:p>
            <a:pPr algn="l"/>
            <a:r>
              <a:rPr lang="en-US" sz="3600" dirty="0" smtClean="0">
                <a:solidFill>
                  <a:schemeClr val="tx1"/>
                </a:solidFill>
                <a:latin typeface="Palatino Linotype" pitchFamily="18" charset="0"/>
              </a:rPr>
              <a:t>- physical </a:t>
            </a:r>
            <a:r>
              <a:rPr lang="en-US" sz="3600" dirty="0">
                <a:solidFill>
                  <a:schemeClr val="tx1"/>
                </a:solidFill>
                <a:latin typeface="Palatino Linotype" pitchFamily="18" charset="0"/>
              </a:rPr>
              <a:t>and social transitions </a:t>
            </a:r>
            <a:r>
              <a:rPr lang="en-US" sz="3600" dirty="0" smtClean="0">
                <a:solidFill>
                  <a:schemeClr val="tx1"/>
                </a:solidFill>
                <a:latin typeface="Palatino Linotype" pitchFamily="18" charset="0"/>
              </a:rPr>
              <a:t>more significant than </a:t>
            </a:r>
            <a:r>
              <a:rPr lang="en-US" sz="3600" dirty="0">
                <a:solidFill>
                  <a:schemeClr val="tx1"/>
                </a:solidFill>
                <a:latin typeface="Palatino Linotype" pitchFamily="18" charset="0"/>
              </a:rPr>
              <a:t>chronological age (Grenier 2012)</a:t>
            </a:r>
            <a:endParaRPr lang="en-US" sz="3600" dirty="0" smtClean="0">
              <a:solidFill>
                <a:schemeClr val="tx1"/>
              </a:solidFill>
              <a:latin typeface="Palatino Linotype" pitchFamily="18" charset="0"/>
            </a:endParaRPr>
          </a:p>
          <a:p>
            <a:r>
              <a:rPr lang="en-US" sz="2600" b="1" dirty="0">
                <a:solidFill>
                  <a:schemeClr val="tx1"/>
                </a:solidFill>
                <a:latin typeface="Palatino Linotype" pitchFamily="18" charset="0"/>
              </a:rPr>
              <a:t> </a:t>
            </a:r>
            <a:endParaRPr lang="en-US" sz="2600" dirty="0">
              <a:solidFill>
                <a:schemeClr val="tx1"/>
              </a:solidFill>
              <a:latin typeface="Palatino Linotype" pitchFamily="18" charset="0"/>
            </a:endParaRPr>
          </a:p>
        </p:txBody>
      </p:sp>
    </p:spTree>
    <p:extLst>
      <p:ext uri="{BB962C8B-B14F-4D97-AF65-F5344CB8AC3E}">
        <p14:creationId xmlns:p14="http://schemas.microsoft.com/office/powerpoint/2010/main" val="3135778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Autofit/>
          </a:bodyPr>
          <a:lstStyle/>
          <a:p>
            <a:r>
              <a:rPr lang="en-US" sz="2800" b="1" dirty="0" smtClean="0">
                <a:latin typeface="Palatino Linotype" pitchFamily="18" charset="0"/>
              </a:rPr>
              <a:t>Concepts and measures used (1)</a:t>
            </a:r>
            <a:endParaRPr lang="en-US" sz="2800" dirty="0">
              <a:latin typeface="Palatino Linotype" pitchFamily="18" charset="0"/>
            </a:endParaRPr>
          </a:p>
        </p:txBody>
      </p:sp>
      <p:sp>
        <p:nvSpPr>
          <p:cNvPr id="3" name="Subtitle 2"/>
          <p:cNvSpPr>
            <a:spLocks noGrp="1"/>
          </p:cNvSpPr>
          <p:nvPr>
            <p:ph type="subTitle" idx="1"/>
          </p:nvPr>
        </p:nvSpPr>
        <p:spPr>
          <a:xfrm>
            <a:off x="827584" y="1484784"/>
            <a:ext cx="7416824" cy="5157192"/>
          </a:xfrm>
        </p:spPr>
        <p:txBody>
          <a:bodyPr>
            <a:normAutofit lnSpcReduction="10000"/>
          </a:bodyPr>
          <a:lstStyle/>
          <a:p>
            <a:pPr marR="0" lvl="0" algn="l">
              <a:spcBef>
                <a:spcPts val="0"/>
              </a:spcBef>
              <a:spcAft>
                <a:spcPts val="0"/>
              </a:spcAft>
            </a:pPr>
            <a:r>
              <a:rPr lang="en-US" sz="2000" b="1" dirty="0" smtClean="0">
                <a:solidFill>
                  <a:schemeClr val="tx1"/>
                </a:solidFill>
                <a:latin typeface="Palatino Linotype" pitchFamily="18" charset="0"/>
                <a:ea typeface="Times New Roman"/>
              </a:rPr>
              <a:t>‘Wellbeing’: </a:t>
            </a:r>
          </a:p>
          <a:p>
            <a:pPr marL="342900" marR="0" lvl="0" indent="-342900" algn="l">
              <a:spcBef>
                <a:spcPts val="0"/>
              </a:spcBef>
              <a:spcAft>
                <a:spcPts val="0"/>
              </a:spcAft>
              <a:buFont typeface="Arial" pitchFamily="34" charset="0"/>
              <a:buChar char="•"/>
            </a:pPr>
            <a:r>
              <a:rPr lang="en-US" sz="2000" dirty="0">
                <a:solidFill>
                  <a:schemeClr val="tx1"/>
                </a:solidFill>
                <a:latin typeface="Palatino Linotype" pitchFamily="18" charset="0"/>
                <a:ea typeface="Times New Roman"/>
              </a:rPr>
              <a:t>B</a:t>
            </a:r>
            <a:r>
              <a:rPr lang="en-US" sz="2000" dirty="0" smtClean="0">
                <a:solidFill>
                  <a:schemeClr val="tx1"/>
                </a:solidFill>
                <a:latin typeface="Palatino Linotype" pitchFamily="18" charset="0"/>
                <a:ea typeface="Times New Roman"/>
              </a:rPr>
              <a:t>owling’s Older Person’s Quality of Life questionnaire (OPQOL)</a:t>
            </a:r>
          </a:p>
          <a:p>
            <a:pPr marL="342900" marR="0" lvl="0" indent="-342900" algn="l">
              <a:spcBef>
                <a:spcPts val="0"/>
              </a:spcBef>
              <a:spcAft>
                <a:spcPts val="0"/>
              </a:spcAft>
              <a:buFont typeface="Arial" pitchFamily="34" charset="0"/>
              <a:buChar char="•"/>
            </a:pPr>
            <a:r>
              <a:rPr lang="en-US" sz="2000" dirty="0" smtClean="0">
                <a:solidFill>
                  <a:schemeClr val="tx1"/>
                </a:solidFill>
                <a:latin typeface="Palatino Linotype" pitchFamily="18" charset="0"/>
                <a:ea typeface="Times New Roman"/>
              </a:rPr>
              <a:t>Office for National Statistics’ 4 questions</a:t>
            </a:r>
          </a:p>
          <a:p>
            <a:pPr marL="342900" marR="0" lvl="0" indent="-342900" algn="l">
              <a:spcBef>
                <a:spcPts val="0"/>
              </a:spcBef>
              <a:spcAft>
                <a:spcPts val="0"/>
              </a:spcAft>
              <a:buFont typeface="Arial" pitchFamily="34" charset="0"/>
              <a:buChar char="•"/>
            </a:pPr>
            <a:r>
              <a:rPr lang="en-US" sz="2000" dirty="0" smtClean="0">
                <a:solidFill>
                  <a:schemeClr val="tx1"/>
                </a:solidFill>
                <a:latin typeface="Palatino Linotype" pitchFamily="18" charset="0"/>
                <a:ea typeface="Times New Roman"/>
              </a:rPr>
              <a:t>Participants’ own definitions</a:t>
            </a:r>
          </a:p>
          <a:p>
            <a:pPr marR="0" lvl="0" algn="l">
              <a:spcBef>
                <a:spcPts val="0"/>
              </a:spcBef>
              <a:spcAft>
                <a:spcPts val="0"/>
              </a:spcAft>
            </a:pPr>
            <a:r>
              <a:rPr lang="en-US" sz="2000" b="1" dirty="0" smtClean="0">
                <a:solidFill>
                  <a:schemeClr val="tx1"/>
                </a:solidFill>
                <a:latin typeface="Palatino Linotype" pitchFamily="18" charset="0"/>
                <a:ea typeface="Times New Roman"/>
              </a:rPr>
              <a:t>‘Mobility’</a:t>
            </a:r>
            <a:r>
              <a:rPr lang="en-US" sz="2000" b="1" dirty="0">
                <a:solidFill>
                  <a:schemeClr val="tx1"/>
                </a:solidFill>
                <a:latin typeface="Palatino Linotype" pitchFamily="18" charset="0"/>
                <a:ea typeface="Times New Roman"/>
              </a:rPr>
              <a:t> </a:t>
            </a:r>
            <a:r>
              <a:rPr lang="en-US" sz="2000" b="1" dirty="0" smtClean="0">
                <a:solidFill>
                  <a:schemeClr val="tx1"/>
                </a:solidFill>
                <a:latin typeface="Palatino Linotype" pitchFamily="18" charset="0"/>
                <a:ea typeface="Times New Roman"/>
              </a:rPr>
              <a:t>:</a:t>
            </a:r>
          </a:p>
          <a:p>
            <a:pPr marL="342900" lvl="0" indent="-342900" algn="l">
              <a:buFont typeface="Arial" pitchFamily="34" charset="0"/>
              <a:buChar char="•"/>
            </a:pPr>
            <a:r>
              <a:rPr lang="en-US" sz="2000" dirty="0" smtClean="0">
                <a:solidFill>
                  <a:schemeClr val="tx1"/>
                </a:solidFill>
                <a:latin typeface="Palatino Linotype" pitchFamily="18" charset="0"/>
              </a:rPr>
              <a:t>Potential mobility (access </a:t>
            </a:r>
            <a:r>
              <a:rPr lang="en-US" sz="2000" dirty="0">
                <a:solidFill>
                  <a:schemeClr val="tx1"/>
                </a:solidFill>
                <a:latin typeface="Palatino Linotype" pitchFamily="18" charset="0"/>
              </a:rPr>
              <a:t>to a car or van; </a:t>
            </a:r>
            <a:r>
              <a:rPr lang="en-US" sz="2000" dirty="0" smtClean="0">
                <a:solidFill>
                  <a:schemeClr val="tx1"/>
                </a:solidFill>
                <a:latin typeface="Palatino Linotype" pitchFamily="18" charset="0"/>
              </a:rPr>
              <a:t>income)</a:t>
            </a:r>
          </a:p>
          <a:p>
            <a:pPr marL="342900" lvl="0" indent="-342900" algn="l">
              <a:buFont typeface="Arial" pitchFamily="34" charset="0"/>
              <a:buChar char="•"/>
            </a:pPr>
            <a:r>
              <a:rPr lang="en-US" sz="2000" dirty="0" smtClean="0">
                <a:solidFill>
                  <a:schemeClr val="tx1"/>
                </a:solidFill>
                <a:latin typeface="Palatino Linotype" pitchFamily="18" charset="0"/>
              </a:rPr>
              <a:t>Potential mobility (distance can </a:t>
            </a:r>
            <a:r>
              <a:rPr lang="en-US" sz="2000" dirty="0">
                <a:solidFill>
                  <a:schemeClr val="tx1"/>
                </a:solidFill>
                <a:latin typeface="Palatino Linotype" pitchFamily="18" charset="0"/>
              </a:rPr>
              <a:t>walk without </a:t>
            </a:r>
            <a:r>
              <a:rPr lang="en-US" sz="2000" dirty="0" smtClean="0">
                <a:solidFill>
                  <a:schemeClr val="tx1"/>
                </a:solidFill>
                <a:latin typeface="Palatino Linotype" pitchFamily="18" charset="0"/>
              </a:rPr>
              <a:t>break </a:t>
            </a:r>
            <a:r>
              <a:rPr lang="en-US" sz="2000" dirty="0">
                <a:solidFill>
                  <a:schemeClr val="tx1"/>
                </a:solidFill>
                <a:latin typeface="Palatino Linotype" pitchFamily="18" charset="0"/>
              </a:rPr>
              <a:t>on a good </a:t>
            </a:r>
            <a:r>
              <a:rPr lang="en-US" sz="2000" dirty="0" smtClean="0">
                <a:solidFill>
                  <a:schemeClr val="tx1"/>
                </a:solidFill>
                <a:latin typeface="Palatino Linotype" pitchFamily="18" charset="0"/>
              </a:rPr>
              <a:t>day/bad day, regular </a:t>
            </a:r>
            <a:r>
              <a:rPr lang="en-US" sz="2000" dirty="0">
                <a:solidFill>
                  <a:schemeClr val="tx1"/>
                </a:solidFill>
                <a:latin typeface="Palatino Linotype" pitchFamily="18" charset="0"/>
              </a:rPr>
              <a:t>use of </a:t>
            </a:r>
            <a:r>
              <a:rPr lang="en-US" sz="2000" dirty="0" smtClean="0">
                <a:solidFill>
                  <a:schemeClr val="tx1"/>
                </a:solidFill>
                <a:latin typeface="Palatino Linotype" pitchFamily="18" charset="0"/>
              </a:rPr>
              <a:t>mobility aids, limiting </a:t>
            </a:r>
            <a:r>
              <a:rPr lang="en-US" sz="2000" dirty="0">
                <a:solidFill>
                  <a:schemeClr val="tx1"/>
                </a:solidFill>
                <a:latin typeface="Palatino Linotype" pitchFamily="18" charset="0"/>
              </a:rPr>
              <a:t>health </a:t>
            </a:r>
            <a:r>
              <a:rPr lang="en-US" sz="2000" dirty="0" smtClean="0">
                <a:solidFill>
                  <a:schemeClr val="tx1"/>
                </a:solidFill>
                <a:latin typeface="Palatino Linotype" pitchFamily="18" charset="0"/>
              </a:rPr>
              <a:t>condition/disability, self-rated health)</a:t>
            </a:r>
          </a:p>
          <a:p>
            <a:pPr marL="342900" lvl="0" indent="-342900" algn="l">
              <a:buFont typeface="Arial" pitchFamily="34" charset="0"/>
              <a:buChar char="•"/>
            </a:pPr>
            <a:r>
              <a:rPr lang="en-US" sz="2000" dirty="0" smtClean="0">
                <a:solidFill>
                  <a:schemeClr val="tx1"/>
                </a:solidFill>
                <a:latin typeface="Palatino Linotype" pitchFamily="18" charset="0"/>
              </a:rPr>
              <a:t>Actual mobility</a:t>
            </a:r>
            <a:r>
              <a:rPr lang="en-US" sz="2000" dirty="0">
                <a:solidFill>
                  <a:schemeClr val="tx1"/>
                </a:solidFill>
                <a:latin typeface="Palatino Linotype" pitchFamily="18" charset="0"/>
              </a:rPr>
              <a:t> </a:t>
            </a:r>
            <a:r>
              <a:rPr lang="en-US" sz="2000" dirty="0" smtClean="0">
                <a:solidFill>
                  <a:schemeClr val="tx1"/>
                </a:solidFill>
                <a:latin typeface="Palatino Linotype" pitchFamily="18" charset="0"/>
              </a:rPr>
              <a:t>(furthest </a:t>
            </a:r>
            <a:r>
              <a:rPr lang="en-US" sz="2000" dirty="0">
                <a:solidFill>
                  <a:schemeClr val="tx1"/>
                </a:solidFill>
                <a:latin typeface="Palatino Linotype" pitchFamily="18" charset="0"/>
              </a:rPr>
              <a:t>distance travelled </a:t>
            </a:r>
            <a:r>
              <a:rPr lang="en-US" sz="2000" dirty="0" smtClean="0">
                <a:solidFill>
                  <a:schemeClr val="tx1"/>
                </a:solidFill>
                <a:latin typeface="Palatino Linotype" pitchFamily="18" charset="0"/>
              </a:rPr>
              <a:t>yesterday/last week/last year)</a:t>
            </a:r>
          </a:p>
          <a:p>
            <a:pPr marL="342900" lvl="0" indent="-342900" algn="l">
              <a:buFont typeface="Arial" pitchFamily="34" charset="0"/>
              <a:buChar char="•"/>
            </a:pPr>
            <a:r>
              <a:rPr lang="en-US" sz="2000" dirty="0" smtClean="0">
                <a:solidFill>
                  <a:schemeClr val="tx1"/>
                </a:solidFill>
                <a:latin typeface="Palatino Linotype" pitchFamily="18" charset="0"/>
              </a:rPr>
              <a:t>Mobility </a:t>
            </a:r>
            <a:r>
              <a:rPr lang="en-US" sz="2000" dirty="0">
                <a:solidFill>
                  <a:schemeClr val="tx1"/>
                </a:solidFill>
                <a:latin typeface="Palatino Linotype" pitchFamily="18" charset="0"/>
              </a:rPr>
              <a:t>against </a:t>
            </a:r>
            <a:r>
              <a:rPr lang="en-US" sz="2000" dirty="0" smtClean="0">
                <a:solidFill>
                  <a:schemeClr val="tx1"/>
                </a:solidFill>
                <a:latin typeface="Palatino Linotype" pitchFamily="18" charset="0"/>
              </a:rPr>
              <a:t>aspirations (‘</a:t>
            </a:r>
            <a:r>
              <a:rPr lang="en-US" sz="2000" i="1" dirty="0">
                <a:solidFill>
                  <a:schemeClr val="tx1"/>
                </a:solidFill>
                <a:latin typeface="Palatino Linotype" pitchFamily="18" charset="0"/>
              </a:rPr>
              <a:t>I can get to the places I want to go to</a:t>
            </a:r>
            <a:r>
              <a:rPr lang="en-US" sz="2000" i="1" dirty="0" smtClean="0">
                <a:solidFill>
                  <a:schemeClr val="tx1"/>
                </a:solidFill>
                <a:latin typeface="Palatino Linotype" pitchFamily="18" charset="0"/>
              </a:rPr>
              <a:t>’)</a:t>
            </a:r>
          </a:p>
          <a:p>
            <a:pPr marL="342900" lvl="0" indent="-342900" algn="l">
              <a:buFont typeface="Arial" pitchFamily="34" charset="0"/>
              <a:buChar char="•"/>
            </a:pPr>
            <a:r>
              <a:rPr lang="en-US" sz="2000" dirty="0" smtClean="0">
                <a:solidFill>
                  <a:schemeClr val="tx1"/>
                </a:solidFill>
                <a:latin typeface="Palatino Linotype" pitchFamily="18" charset="0"/>
              </a:rPr>
              <a:t>Salience </a:t>
            </a:r>
            <a:r>
              <a:rPr lang="en-US" sz="2000" dirty="0">
                <a:solidFill>
                  <a:schemeClr val="tx1"/>
                </a:solidFill>
                <a:latin typeface="Palatino Linotype" pitchFamily="18" charset="0"/>
              </a:rPr>
              <a:t>of </a:t>
            </a:r>
            <a:r>
              <a:rPr lang="en-US" sz="2000" dirty="0" smtClean="0">
                <a:solidFill>
                  <a:schemeClr val="tx1"/>
                </a:solidFill>
                <a:latin typeface="Palatino Linotype" pitchFamily="18" charset="0"/>
              </a:rPr>
              <a:t>mobility (‘</a:t>
            </a:r>
            <a:r>
              <a:rPr lang="en-US" sz="2000" i="1" dirty="0" smtClean="0">
                <a:solidFill>
                  <a:schemeClr val="tx1"/>
                </a:solidFill>
                <a:latin typeface="Palatino Linotype" pitchFamily="18" charset="0"/>
              </a:rPr>
              <a:t>It’s </a:t>
            </a:r>
            <a:r>
              <a:rPr lang="en-US" sz="2000" i="1" dirty="0">
                <a:solidFill>
                  <a:schemeClr val="tx1"/>
                </a:solidFill>
                <a:latin typeface="Palatino Linotype" pitchFamily="18" charset="0"/>
              </a:rPr>
              <a:t>important for me to get out and about</a:t>
            </a:r>
            <a:r>
              <a:rPr lang="en-US" sz="2000" i="1" dirty="0" smtClean="0">
                <a:solidFill>
                  <a:schemeClr val="tx1"/>
                </a:solidFill>
                <a:latin typeface="Palatino Linotype" pitchFamily="18" charset="0"/>
              </a:rPr>
              <a:t>’)</a:t>
            </a:r>
          </a:p>
          <a:p>
            <a:pPr marL="342900" lvl="0" indent="-342900" algn="l">
              <a:buFont typeface="Arial" pitchFamily="34" charset="0"/>
              <a:buChar char="•"/>
            </a:pPr>
            <a:r>
              <a:rPr lang="en-US" sz="2000" dirty="0">
                <a:solidFill>
                  <a:schemeClr val="tx1"/>
                </a:solidFill>
                <a:latin typeface="Palatino Linotype" pitchFamily="18" charset="0"/>
                <a:ea typeface="Times New Roman"/>
              </a:rPr>
              <a:t>P</a:t>
            </a:r>
            <a:r>
              <a:rPr lang="en-US" sz="2000" dirty="0" smtClean="0">
                <a:solidFill>
                  <a:schemeClr val="tx1"/>
                </a:solidFill>
                <a:latin typeface="Palatino Linotype" pitchFamily="18" charset="0"/>
                <a:ea typeface="Times New Roman"/>
              </a:rPr>
              <a:t>articipants</a:t>
            </a:r>
            <a:r>
              <a:rPr lang="en-US" sz="2000" dirty="0">
                <a:solidFill>
                  <a:schemeClr val="tx1"/>
                </a:solidFill>
                <a:latin typeface="Palatino Linotype" pitchFamily="18" charset="0"/>
                <a:ea typeface="Times New Roman"/>
              </a:rPr>
              <a:t>’ own </a:t>
            </a:r>
            <a:r>
              <a:rPr lang="en-US" sz="2000" dirty="0" smtClean="0">
                <a:solidFill>
                  <a:schemeClr val="tx1"/>
                </a:solidFill>
                <a:latin typeface="Palatino Linotype" pitchFamily="18" charset="0"/>
                <a:ea typeface="Times New Roman"/>
              </a:rPr>
              <a:t>definitions</a:t>
            </a:r>
          </a:p>
        </p:txBody>
      </p:sp>
    </p:spTree>
    <p:extLst>
      <p:ext uri="{BB962C8B-B14F-4D97-AF65-F5344CB8AC3E}">
        <p14:creationId xmlns:p14="http://schemas.microsoft.com/office/powerpoint/2010/main" val="4042159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1926</Words>
  <Application>Microsoft Office PowerPoint</Application>
  <PresentationFormat>On-screen Show (4:3)</PresentationFormat>
  <Paragraphs>384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HOW MUCH DOES WHERE YOU LIVE AFFECT WHERE YOU GO AND HOW YOU FEEL? A STUDY OF OLDER PEOPLE IN NORTHERN ENGLAND</vt:lpstr>
      <vt:lpstr>PowerPoint Presentation</vt:lpstr>
      <vt:lpstr>The Co-Motion project</vt:lpstr>
      <vt:lpstr>Research questions</vt:lpstr>
      <vt:lpstr>Project hypotheses (1)</vt:lpstr>
      <vt:lpstr>(2)</vt:lpstr>
      <vt:lpstr>(3)</vt:lpstr>
      <vt:lpstr>Study data and methods</vt:lpstr>
      <vt:lpstr>Concepts and measures used (1)</vt:lpstr>
      <vt:lpstr>Concepts and measures used (2)</vt:lpstr>
      <vt:lpstr>Case study sites</vt:lpstr>
      <vt:lpstr>Work with c120 older people</vt:lpstr>
      <vt:lpstr>Data reported here</vt:lpstr>
      <vt:lpstr>Results (1): Strong correlations between some mobility measures and OPQOL wellbeing</vt:lpstr>
      <vt:lpstr>PowerPoint Presentation</vt:lpstr>
      <vt:lpstr>Results (2): Strong correlation between one mobility measure and one environment measure</vt:lpstr>
      <vt:lpstr>PowerPoint Presentation</vt:lpstr>
      <vt:lpstr>Inhibitory features of (pedestrian/scooter/wheelchair) micro environments</vt:lpstr>
      <vt:lpstr>PowerPoint Presentation</vt:lpstr>
      <vt:lpstr>PowerPoint Presentation</vt:lpstr>
      <vt:lpstr>PowerPoint Presentation</vt:lpstr>
      <vt:lpstr>Encouraging/enabling features of (pedestrian/scooter/wheelchair) micro environments</vt:lpstr>
      <vt:lpstr>PowerPoint Presentation</vt:lpstr>
      <vt:lpstr>PowerPoint Presentation</vt:lpstr>
      <vt:lpstr>PowerPoint Presentation</vt:lpstr>
      <vt:lpstr>Results (3): Strong correlations between some environment measures and OPQOL wellbeing</vt:lpstr>
      <vt:lpstr>Summary and implications</vt:lpstr>
      <vt:lpstr>Strong correlations between wellbeing and self rated health, limiting condition/disability, pain; Weak correlations with age, gender, income, employment, marital status  + Other factors unknown!</vt:lpstr>
      <vt:lpstr>Strong correlations between wellbeing and self rated health, limiting condition/disability, pain; Weak correlations with age, gender, income, employment, marital status  + Other factors unknown!</vt:lpstr>
      <vt:lpstr>Summary of answers to questions to date</vt:lpstr>
      <vt:lpstr>Design for Wellbeing programme hypothesis on potential practical implications…</vt:lpstr>
      <vt:lpstr>Co-Motion project hypothesis on potential practical implications…</vt:lpstr>
      <vt:lpstr>Practical implications to date (1)</vt:lpstr>
      <vt:lpstr>Practical implications to date (2)</vt:lpstr>
      <vt:lpstr>References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dc:creator>
  <cp:lastModifiedBy>Rebecca Tunstall</cp:lastModifiedBy>
  <cp:revision>79</cp:revision>
  <cp:lastPrinted>2014-06-30T08:22:31Z</cp:lastPrinted>
  <dcterms:created xsi:type="dcterms:W3CDTF">2014-01-30T06:27:01Z</dcterms:created>
  <dcterms:modified xsi:type="dcterms:W3CDTF">2014-06-30T08:25:16Z</dcterms:modified>
</cp:coreProperties>
</file>